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2" r:id="rId6"/>
    <p:sldId id="264" r:id="rId7"/>
    <p:sldId id="258" r:id="rId8"/>
    <p:sldId id="263" r:id="rId9"/>
    <p:sldId id="266" r:id="rId10"/>
    <p:sldId id="260" r:id="rId11"/>
    <p:sldId id="259"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50A3F8-6580-2A4C-BA83-225818771968}"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925024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50A3F8-6580-2A4C-BA83-225818771968}"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1347940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50A3F8-6580-2A4C-BA83-225818771968}"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218255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50A3F8-6580-2A4C-BA83-225818771968}"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336329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50A3F8-6580-2A4C-BA83-225818771968}" type="datetimeFigureOut">
              <a:rPr lang="en-US" smtClean="0"/>
              <a:pPr/>
              <a:t>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1699929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50A3F8-6580-2A4C-BA83-225818771968}" type="datetimeFigureOut">
              <a:rPr lang="en-US" smtClean="0"/>
              <a:pPr/>
              <a:t>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270330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50A3F8-6580-2A4C-BA83-225818771968}" type="datetimeFigureOut">
              <a:rPr lang="en-US" smtClean="0"/>
              <a:pPr/>
              <a:t>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188067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50A3F8-6580-2A4C-BA83-225818771968}"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3902361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50A3F8-6580-2A4C-BA83-225818771968}"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911795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50A3F8-6580-2A4C-BA83-225818771968}"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3454353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50A3F8-6580-2A4C-BA83-225818771968}"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4088334655"/>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50A3F8-6580-2A4C-BA83-225818771968}" type="datetimeFigureOut">
              <a:rPr lang="en-US" smtClean="0"/>
              <a:pPr/>
              <a:t>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3B1BB-A09D-E247-845B-9CD77AA6DE1C}" type="slidenum">
              <a:rPr lang="en-US" smtClean="0"/>
              <a:pPr/>
              <a:t>‹#›</a:t>
            </a:fld>
            <a:endParaRPr lang="en-US"/>
          </a:p>
        </p:txBody>
      </p:sp>
    </p:spTree>
    <p:extLst>
      <p:ext uri="{BB962C8B-B14F-4D97-AF65-F5344CB8AC3E}">
        <p14:creationId xmlns:p14="http://schemas.microsoft.com/office/powerpoint/2010/main" xmlns="" val="1539457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jpe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3.png"/>
  <Relationship Id="rId3" Type="http://schemas.openxmlformats.org/officeDocument/2006/relationships/image" Target="../media/image4.jpe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5.png"/>
  <Relationship Id="rId3" Type="http://schemas.openxmlformats.org/officeDocument/2006/relationships/image" Target="../media/image6.jpe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7.png"/>
  <Relationship Id="rId3" Type="http://schemas.openxmlformats.org/officeDocument/2006/relationships/image" Target="../media/image8.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1.png"/>
  <Relationship Id="rId3" Type="http://schemas.openxmlformats.org/officeDocument/2006/relationships/image" Target="../media/image12.jpe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3.png"/>
  <Relationship Id="rId3" Type="http://schemas.openxmlformats.org/officeDocument/2006/relationships/image" Target="../media/image14.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5.png"/>
  <Relationship Id="rId3" Type="http://schemas.openxmlformats.org/officeDocument/2006/relationships/image" Target="../media/image16.jpe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7.jpeg"/>
  <Relationship Id="rId3" Type="http://schemas.openxmlformats.org/officeDocument/2006/relationships/image" Target="../media/image18.jpe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19.png"/>
  <Relationship Id="rId3" Type="http://schemas.openxmlformats.org/officeDocument/2006/relationships/image" Target="../media/image20.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Historicism Project		</a:t>
            </a:r>
            <a:endParaRPr lang="en-US" dirty="0"/>
          </a:p>
        </p:txBody>
      </p:sp>
      <p:sp>
        <p:nvSpPr>
          <p:cNvPr id="3" name="Subtitle 2"/>
          <p:cNvSpPr>
            <a:spLocks noGrp="1"/>
          </p:cNvSpPr>
          <p:nvPr>
            <p:ph type="subTitle" idx="1"/>
          </p:nvPr>
        </p:nvSpPr>
        <p:spPr/>
        <p:txBody>
          <a:bodyPr/>
          <a:lstStyle/>
          <a:p>
            <a:r>
              <a:rPr lang="en-US" dirty="0" smtClean="0"/>
              <a:t>By Anna Busi </a:t>
            </a:r>
            <a:endParaRPr lang="en-US" dirty="0"/>
          </a:p>
        </p:txBody>
      </p:sp>
    </p:spTree>
    <p:extLst>
      <p:ext uri="{BB962C8B-B14F-4D97-AF65-F5344CB8AC3E}">
        <p14:creationId xmlns:p14="http://schemas.microsoft.com/office/powerpoint/2010/main" xmlns="" val="1729936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xmlns="" val="0"/>
              </a:ext>
            </a:extLst>
          </a:blip>
          <a:srcRect/>
          <a:stretch>
            <a:fillRect/>
          </a:stretch>
        </p:blipFill>
        <p:spPr bwMode="auto">
          <a:xfrm>
            <a:off x="411930" y="1269921"/>
            <a:ext cx="2921274" cy="4082256"/>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xmlns="" val="0"/>
              </a:ext>
            </a:extLst>
          </a:blip>
          <a:srcRect/>
          <a:stretch>
            <a:fillRect/>
          </a:stretch>
        </p:blipFill>
        <p:spPr bwMode="auto">
          <a:xfrm>
            <a:off x="3587228" y="1595982"/>
            <a:ext cx="4689663" cy="2738392"/>
          </a:xfrm>
          <a:prstGeom prst="rect">
            <a:avLst/>
          </a:prstGeom>
          <a:noFill/>
          <a:ln>
            <a:noFill/>
          </a:ln>
        </p:spPr>
      </p:pic>
      <p:sp>
        <p:nvSpPr>
          <p:cNvPr id="4" name="TextBox 3"/>
          <p:cNvSpPr txBox="1"/>
          <p:nvPr/>
        </p:nvSpPr>
        <p:spPr>
          <a:xfrm>
            <a:off x="154475" y="5369338"/>
            <a:ext cx="3432754" cy="954107"/>
          </a:xfrm>
          <a:prstGeom prst="rect">
            <a:avLst/>
          </a:prstGeom>
          <a:noFill/>
        </p:spPr>
        <p:txBody>
          <a:bodyPr wrap="square" rtlCol="0">
            <a:spAutoFit/>
          </a:bodyPr>
          <a:lstStyle/>
          <a:p>
            <a:r>
              <a:rPr lang="en-US" sz="1400" b="1" dirty="0" err="1" smtClean="0"/>
              <a:t>Zuhair</a:t>
            </a:r>
            <a:r>
              <a:rPr lang="en-US" sz="1400" b="1" dirty="0" smtClean="0"/>
              <a:t> </a:t>
            </a:r>
            <a:r>
              <a:rPr lang="en-US" sz="1400" b="1" dirty="0" err="1" smtClean="0"/>
              <a:t>Murad</a:t>
            </a:r>
            <a:r>
              <a:rPr lang="en-US" sz="1400" b="1" dirty="0" smtClean="0"/>
              <a:t> Spring Haute Couture 2013</a:t>
            </a:r>
          </a:p>
          <a:p>
            <a:r>
              <a:rPr lang="fr-FR" sz="1400" dirty="0" smtClean="0"/>
              <a:t>http://</a:t>
            </a:r>
            <a:r>
              <a:rPr lang="fr-FR" sz="1400" dirty="0" err="1" smtClean="0"/>
              <a:t>www.elle.com</a:t>
            </a:r>
            <a:r>
              <a:rPr lang="fr-FR" sz="1400" dirty="0" smtClean="0"/>
              <a:t>/</a:t>
            </a:r>
            <a:r>
              <a:rPr lang="fr-FR" sz="1400" dirty="0" err="1" smtClean="0"/>
              <a:t>runway</a:t>
            </a:r>
            <a:r>
              <a:rPr lang="fr-FR" sz="1400" dirty="0" smtClean="0"/>
              <a:t>/haute-couture/spring-2013-couture/</a:t>
            </a:r>
            <a:r>
              <a:rPr lang="fr-FR" sz="1400" dirty="0" err="1" smtClean="0"/>
              <a:t>zuhair-murad</a:t>
            </a:r>
            <a:r>
              <a:rPr lang="fr-FR" sz="1400" dirty="0" smtClean="0"/>
              <a:t>/collection/#slide-37</a:t>
            </a:r>
            <a:endParaRPr lang="en-US" sz="1400" dirty="0"/>
          </a:p>
        </p:txBody>
      </p:sp>
      <p:sp>
        <p:nvSpPr>
          <p:cNvPr id="5" name="TextBox 4"/>
          <p:cNvSpPr txBox="1"/>
          <p:nvPr/>
        </p:nvSpPr>
        <p:spPr>
          <a:xfrm>
            <a:off x="3587228" y="0"/>
            <a:ext cx="5556772" cy="1877437"/>
          </a:xfrm>
          <a:prstGeom prst="rect">
            <a:avLst/>
          </a:prstGeom>
          <a:noFill/>
        </p:spPr>
        <p:txBody>
          <a:bodyPr wrap="square" rtlCol="0">
            <a:spAutoFit/>
          </a:bodyPr>
          <a:lstStyle/>
          <a:p>
            <a:r>
              <a:rPr lang="en-US" sz="1400" b="1" dirty="0"/>
              <a:t>K10.9 THE TROJAN WAR - DUEL OF PARIS &amp; MENELAOS</a:t>
            </a:r>
            <a:endParaRPr lang="en-US" sz="1400" dirty="0"/>
          </a:p>
          <a:p>
            <a:r>
              <a:rPr lang="en-US" sz="1400" dirty="0"/>
              <a:t>Museum Collection: </a:t>
            </a:r>
            <a:r>
              <a:rPr lang="en-US" sz="1400" dirty="0" err="1"/>
              <a:t>Musée</a:t>
            </a:r>
            <a:r>
              <a:rPr lang="en-US" sz="1400" dirty="0"/>
              <a:t> du Louvre, Paris, France  Catalogue Number: Louvre G115 Beazley Archive Number: </a:t>
            </a:r>
            <a:r>
              <a:rPr lang="en-US" sz="1400" dirty="0" smtClean="0"/>
              <a:t>205119 </a:t>
            </a:r>
            <a:r>
              <a:rPr lang="en-US" sz="1400" dirty="0"/>
              <a:t>Painter: Signed by </a:t>
            </a:r>
            <a:r>
              <a:rPr lang="en-US" sz="1400" dirty="0" err="1"/>
              <a:t>Douris</a:t>
            </a:r>
            <a:r>
              <a:rPr lang="en-US" sz="1400" dirty="0"/>
              <a:t> Date: </a:t>
            </a:r>
            <a:r>
              <a:rPr lang="en-US" sz="1400" dirty="0" err="1"/>
              <a:t>ca</a:t>
            </a:r>
            <a:r>
              <a:rPr lang="en-US" sz="1400" dirty="0"/>
              <a:t> 485 - 480 BC</a:t>
            </a:r>
            <a:r>
              <a:rPr lang="en-US" sz="1400" dirty="0" smtClean="0"/>
              <a:t> http</a:t>
            </a:r>
            <a:r>
              <a:rPr lang="en-US" sz="1400" dirty="0"/>
              <a:t>://</a:t>
            </a:r>
            <a:r>
              <a:rPr lang="en-US" sz="1400" dirty="0" err="1"/>
              <a:t>www.theoi.com</a:t>
            </a:r>
            <a:r>
              <a:rPr lang="en-US" sz="1400" dirty="0"/>
              <a:t>/Gallery/K10.9.html</a:t>
            </a:r>
          </a:p>
          <a:p>
            <a:endParaRPr lang="en-US" dirty="0"/>
          </a:p>
        </p:txBody>
      </p:sp>
      <p:sp>
        <p:nvSpPr>
          <p:cNvPr id="6" name="TextBox 5"/>
          <p:cNvSpPr txBox="1"/>
          <p:nvPr/>
        </p:nvSpPr>
        <p:spPr>
          <a:xfrm>
            <a:off x="432700" y="360383"/>
            <a:ext cx="2900504" cy="707886"/>
          </a:xfrm>
          <a:prstGeom prst="rect">
            <a:avLst/>
          </a:prstGeom>
          <a:noFill/>
        </p:spPr>
        <p:txBody>
          <a:bodyPr wrap="none" rtlCol="0">
            <a:spAutoFit/>
          </a:bodyPr>
          <a:lstStyle/>
          <a:p>
            <a:r>
              <a:rPr lang="en-US" sz="4000" dirty="0" smtClean="0"/>
              <a:t>485 – 480 BC</a:t>
            </a:r>
            <a:endParaRPr lang="en-US" sz="4000" dirty="0"/>
          </a:p>
        </p:txBody>
      </p:sp>
      <p:sp>
        <p:nvSpPr>
          <p:cNvPr id="7" name="TextBox 6"/>
          <p:cNvSpPr txBox="1"/>
          <p:nvPr/>
        </p:nvSpPr>
        <p:spPr>
          <a:xfrm>
            <a:off x="3467082" y="4513366"/>
            <a:ext cx="5423752" cy="2246769"/>
          </a:xfrm>
          <a:prstGeom prst="rect">
            <a:avLst/>
          </a:prstGeom>
          <a:noFill/>
        </p:spPr>
        <p:txBody>
          <a:bodyPr wrap="square" rtlCol="0">
            <a:spAutoFit/>
          </a:bodyPr>
          <a:lstStyle/>
          <a:p>
            <a:r>
              <a:rPr lang="en-US" sz="1400" dirty="0" smtClean="0"/>
              <a:t>The </a:t>
            </a:r>
            <a:r>
              <a:rPr lang="en-US" sz="1400" dirty="0" err="1" smtClean="0"/>
              <a:t>Zuhair</a:t>
            </a:r>
            <a:r>
              <a:rPr lang="en-US" sz="1400" dirty="0" smtClean="0"/>
              <a:t> </a:t>
            </a:r>
            <a:r>
              <a:rPr lang="en-US" sz="1400" dirty="0" err="1" smtClean="0"/>
              <a:t>Murad</a:t>
            </a:r>
            <a:r>
              <a:rPr lang="en-US" sz="1400" dirty="0" smtClean="0"/>
              <a:t> gown on the left is a modern Grecian inspired dress. In Greek mythology, as seen in the pottery image of Artemis and Aphrodite (outer two figures), typical Grecian garments had fabric draped over the body and was synched around the waist to hold it up and the extra fabric was thrown over one shoulder. These classic Grecian elements can be seen in </a:t>
            </a:r>
            <a:r>
              <a:rPr lang="en-US" sz="1400" dirty="0" err="1" smtClean="0"/>
              <a:t>Murad’s</a:t>
            </a:r>
            <a:r>
              <a:rPr lang="en-US" sz="1400" dirty="0" smtClean="0"/>
              <a:t> gown on the right with the draped/roused bodice, the belted waist, and the one shoulder element. In Greek mythology, this type of dress was normal and was worn on a day to day basis where as this </a:t>
            </a:r>
            <a:r>
              <a:rPr lang="en-US" sz="1400" dirty="0" err="1" smtClean="0"/>
              <a:t>Murad</a:t>
            </a:r>
            <a:r>
              <a:rPr lang="en-US" sz="1400" dirty="0" smtClean="0"/>
              <a:t> gown is intended for a more formal and elegant use. </a:t>
            </a:r>
            <a:endParaRPr lang="en-US" sz="1400" dirty="0"/>
          </a:p>
        </p:txBody>
      </p:sp>
    </p:spTree>
    <p:extLst>
      <p:ext uri="{BB962C8B-B14F-4D97-AF65-F5344CB8AC3E}">
        <p14:creationId xmlns:p14="http://schemas.microsoft.com/office/powerpoint/2010/main" xmlns="" val="11369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extLst>
              <a:ext uri="{28A0092B-C50C-407E-A947-70E740481C1C}">
                <a14:useLocalDpi xmlns:a14="http://schemas.microsoft.com/office/drawing/2010/main" xmlns="" val="0"/>
              </a:ext>
            </a:extLst>
          </a:blip>
          <a:srcRect l="6909"/>
          <a:stretch/>
        </p:blipFill>
        <p:spPr bwMode="auto">
          <a:xfrm>
            <a:off x="377603" y="1561660"/>
            <a:ext cx="2543670" cy="3636924"/>
          </a:xfrm>
          <a:prstGeom prst="rect">
            <a:avLst/>
          </a:prstGeom>
          <a:noFill/>
          <a:ln>
            <a:noFill/>
          </a:ln>
        </p:spPr>
      </p:pic>
      <p:pic>
        <p:nvPicPr>
          <p:cNvPr id="4" name="Picture 3" descr="p218-the-infanta-isabella-c"/>
          <p:cNvPicPr/>
          <p:nvPr/>
        </p:nvPicPr>
        <p:blipFill>
          <a:blip r:embed="rId3">
            <a:extLst>
              <a:ext uri="{28A0092B-C50C-407E-A947-70E740481C1C}">
                <a14:useLocalDpi xmlns:a14="http://schemas.microsoft.com/office/drawing/2010/main" xmlns="" val="0"/>
              </a:ext>
            </a:extLst>
          </a:blip>
          <a:srcRect/>
          <a:stretch>
            <a:fillRect/>
          </a:stretch>
        </p:blipFill>
        <p:spPr bwMode="auto">
          <a:xfrm>
            <a:off x="6470741" y="1492429"/>
            <a:ext cx="2387540" cy="3706155"/>
          </a:xfrm>
          <a:prstGeom prst="rect">
            <a:avLst/>
          </a:prstGeom>
          <a:noFill/>
          <a:ln>
            <a:noFill/>
          </a:ln>
          <a:extLst/>
        </p:spPr>
      </p:pic>
      <p:sp>
        <p:nvSpPr>
          <p:cNvPr id="5" name="TextBox 4"/>
          <p:cNvSpPr txBox="1"/>
          <p:nvPr/>
        </p:nvSpPr>
        <p:spPr>
          <a:xfrm>
            <a:off x="137310" y="5267815"/>
            <a:ext cx="3758866" cy="1077218"/>
          </a:xfrm>
          <a:prstGeom prst="rect">
            <a:avLst/>
          </a:prstGeom>
          <a:noFill/>
        </p:spPr>
        <p:txBody>
          <a:bodyPr wrap="square" rtlCol="0">
            <a:spAutoFit/>
          </a:bodyPr>
          <a:lstStyle/>
          <a:p>
            <a:r>
              <a:rPr lang="en-US" sz="1600" b="1" dirty="0" smtClean="0"/>
              <a:t>Alexander McQueen Fall RTW 2013</a:t>
            </a:r>
          </a:p>
          <a:p>
            <a:r>
              <a:rPr lang="en-US" sz="1600" dirty="0" smtClean="0"/>
              <a:t>http://</a:t>
            </a:r>
            <a:r>
              <a:rPr lang="en-US" sz="1600" dirty="0" err="1" smtClean="0"/>
              <a:t>www.elle.com</a:t>
            </a:r>
            <a:r>
              <a:rPr lang="en-US" sz="1600" dirty="0" smtClean="0"/>
              <a:t>/runway/ready-to-wear/fall-2013-rtw/alexander-</a:t>
            </a:r>
            <a:r>
              <a:rPr lang="en-US" sz="1600" dirty="0" err="1" smtClean="0"/>
              <a:t>mcqueen</a:t>
            </a:r>
            <a:r>
              <a:rPr lang="en-US" sz="1600" dirty="0" smtClean="0"/>
              <a:t>/collection/#slide-7</a:t>
            </a:r>
            <a:endParaRPr lang="en-US" sz="1600" dirty="0"/>
          </a:p>
        </p:txBody>
      </p:sp>
      <p:sp>
        <p:nvSpPr>
          <p:cNvPr id="6" name="TextBox 5"/>
          <p:cNvSpPr txBox="1"/>
          <p:nvPr/>
        </p:nvSpPr>
        <p:spPr>
          <a:xfrm>
            <a:off x="6333431" y="5388582"/>
            <a:ext cx="3037987" cy="1446550"/>
          </a:xfrm>
          <a:prstGeom prst="rect">
            <a:avLst/>
          </a:prstGeom>
          <a:noFill/>
        </p:spPr>
        <p:txBody>
          <a:bodyPr wrap="square" rtlCol="0">
            <a:spAutoFit/>
          </a:bodyPr>
          <a:lstStyle/>
          <a:p>
            <a:r>
              <a:rPr lang="en-US" sz="1400" b="1" dirty="0" smtClean="0"/>
              <a:t>Artist:</a:t>
            </a:r>
            <a:r>
              <a:rPr lang="en-US" sz="1400" dirty="0" smtClean="0"/>
              <a:t> Follower </a:t>
            </a:r>
            <a:r>
              <a:rPr lang="en-US" sz="1400" dirty="0"/>
              <a:t>of </a:t>
            </a:r>
            <a:r>
              <a:rPr lang="en-US" sz="1400" dirty="0" err="1"/>
              <a:t>Coello</a:t>
            </a:r>
            <a:r>
              <a:rPr lang="en-US" sz="1400" dirty="0"/>
              <a:t> Alonso</a:t>
            </a:r>
          </a:p>
          <a:p>
            <a:r>
              <a:rPr lang="en-US" sz="1400" b="1" dirty="0" smtClean="0"/>
              <a:t>Title:</a:t>
            </a:r>
            <a:r>
              <a:rPr lang="en-US" sz="1400" dirty="0" smtClean="0"/>
              <a:t> The </a:t>
            </a:r>
            <a:r>
              <a:rPr lang="en-US" sz="1400" dirty="0" err="1"/>
              <a:t>Infanta</a:t>
            </a:r>
            <a:r>
              <a:rPr lang="en-US" sz="1400" dirty="0"/>
              <a:t> Isabel Clara Eugenia with Magdalena </a:t>
            </a:r>
            <a:r>
              <a:rPr lang="en-US" sz="1400" dirty="0" smtClean="0"/>
              <a:t>Ruiz,1584</a:t>
            </a:r>
            <a:endParaRPr lang="en-US" sz="1400" dirty="0"/>
          </a:p>
          <a:p>
            <a:r>
              <a:rPr lang="en-US" sz="1400" b="1" dirty="0" smtClean="0"/>
              <a:t>Museum:</a:t>
            </a:r>
            <a:r>
              <a:rPr lang="en-US" sz="1400" dirty="0" smtClean="0"/>
              <a:t> </a:t>
            </a:r>
            <a:r>
              <a:rPr lang="en-US" sz="1400" dirty="0" err="1" smtClean="0"/>
              <a:t>Museo</a:t>
            </a:r>
            <a:r>
              <a:rPr lang="en-US" sz="1400" dirty="0" smtClean="0"/>
              <a:t> </a:t>
            </a:r>
            <a:r>
              <a:rPr lang="en-US" sz="1400" dirty="0"/>
              <a:t>del Prado, Madrid, Spain</a:t>
            </a:r>
          </a:p>
          <a:p>
            <a:endParaRPr lang="en-US" dirty="0"/>
          </a:p>
        </p:txBody>
      </p:sp>
      <p:sp>
        <p:nvSpPr>
          <p:cNvPr id="7" name="TextBox 6"/>
          <p:cNvSpPr txBox="1"/>
          <p:nvPr/>
        </p:nvSpPr>
        <p:spPr>
          <a:xfrm>
            <a:off x="3896176" y="377544"/>
            <a:ext cx="1224614" cy="707886"/>
          </a:xfrm>
          <a:prstGeom prst="rect">
            <a:avLst/>
          </a:prstGeom>
          <a:noFill/>
        </p:spPr>
        <p:txBody>
          <a:bodyPr wrap="none" rtlCol="0">
            <a:spAutoFit/>
          </a:bodyPr>
          <a:lstStyle/>
          <a:p>
            <a:r>
              <a:rPr lang="en-US" sz="4000" dirty="0" smtClean="0"/>
              <a:t>1584</a:t>
            </a:r>
            <a:endParaRPr lang="en-US" sz="4000" dirty="0"/>
          </a:p>
        </p:txBody>
      </p:sp>
      <p:sp>
        <p:nvSpPr>
          <p:cNvPr id="8" name="TextBox 7"/>
          <p:cNvSpPr txBox="1"/>
          <p:nvPr/>
        </p:nvSpPr>
        <p:spPr>
          <a:xfrm>
            <a:off x="2921273" y="1716109"/>
            <a:ext cx="3412158" cy="3323987"/>
          </a:xfrm>
          <a:prstGeom prst="rect">
            <a:avLst/>
          </a:prstGeom>
          <a:noFill/>
        </p:spPr>
        <p:txBody>
          <a:bodyPr wrap="square" rtlCol="0">
            <a:spAutoFit/>
          </a:bodyPr>
          <a:lstStyle/>
          <a:p>
            <a:r>
              <a:rPr lang="en-US" sz="1400" dirty="0" smtClean="0"/>
              <a:t>This Alexander McQueen gown on the left has pulled inspiration from the 16</a:t>
            </a:r>
            <a:r>
              <a:rPr lang="en-US" sz="1400" baseline="30000" dirty="0" smtClean="0"/>
              <a:t>th</a:t>
            </a:r>
            <a:r>
              <a:rPr lang="en-US" sz="1400" dirty="0" smtClean="0"/>
              <a:t> century, which can be seen in the painting on the left. The similarities lie in the large collar around the neck, the volume in the sleeves, and the fuller skirt. The 16</a:t>
            </a:r>
            <a:r>
              <a:rPr lang="en-US" sz="1400" baseline="30000" dirty="0" smtClean="0"/>
              <a:t>th</a:t>
            </a:r>
            <a:r>
              <a:rPr lang="en-US" sz="1400" dirty="0" smtClean="0"/>
              <a:t> century was a time of formality and extravagance with royalty. Those elements are used to make the McQueen gown over-the-top and awe-inspiring. Though the McQueen gown is not practical for everyday fashion, it is opulent and extravagant and strongly exudes a 16</a:t>
            </a:r>
            <a:r>
              <a:rPr lang="en-US" sz="1400" baseline="30000" dirty="0" smtClean="0"/>
              <a:t>th</a:t>
            </a:r>
            <a:r>
              <a:rPr lang="en-US" sz="1400" dirty="0" smtClean="0"/>
              <a:t> century regality. It is intentionally  impractical for everyday wear and would make a great gown for a couture event.</a:t>
            </a:r>
            <a:endParaRPr lang="en-US" sz="1400" dirty="0"/>
          </a:p>
        </p:txBody>
      </p:sp>
    </p:spTree>
    <p:extLst>
      <p:ext uri="{BB962C8B-B14F-4D97-AF65-F5344CB8AC3E}">
        <p14:creationId xmlns:p14="http://schemas.microsoft.com/office/powerpoint/2010/main" xmlns="" val="666490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xmlns="" val="0"/>
              </a:ext>
            </a:extLst>
          </a:blip>
          <a:srcRect l="11716" t="-2153" r="21336"/>
          <a:stretch/>
        </p:blipFill>
        <p:spPr bwMode="auto">
          <a:xfrm>
            <a:off x="205966" y="531993"/>
            <a:ext cx="2660385" cy="5103253"/>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xmlns="" val="0"/>
              </a:ext>
            </a:extLst>
          </a:blip>
          <a:srcRect/>
          <a:stretch>
            <a:fillRect/>
          </a:stretch>
        </p:blipFill>
        <p:spPr bwMode="auto">
          <a:xfrm>
            <a:off x="5801355" y="652121"/>
            <a:ext cx="3007656" cy="3968138"/>
          </a:xfrm>
          <a:prstGeom prst="rect">
            <a:avLst/>
          </a:prstGeom>
          <a:noFill/>
          <a:ln>
            <a:noFill/>
          </a:ln>
        </p:spPr>
      </p:pic>
      <p:sp>
        <p:nvSpPr>
          <p:cNvPr id="4" name="TextBox 3"/>
          <p:cNvSpPr txBox="1"/>
          <p:nvPr/>
        </p:nvSpPr>
        <p:spPr>
          <a:xfrm>
            <a:off x="205966" y="5635246"/>
            <a:ext cx="3106643" cy="954107"/>
          </a:xfrm>
          <a:prstGeom prst="rect">
            <a:avLst/>
          </a:prstGeom>
          <a:noFill/>
        </p:spPr>
        <p:txBody>
          <a:bodyPr wrap="square" rtlCol="0">
            <a:spAutoFit/>
          </a:bodyPr>
          <a:lstStyle/>
          <a:p>
            <a:r>
              <a:rPr lang="en-US" sz="1400" b="1" dirty="0" err="1" smtClean="0"/>
              <a:t>Missoni</a:t>
            </a:r>
            <a:r>
              <a:rPr lang="en-US" sz="1400" b="1" dirty="0" smtClean="0"/>
              <a:t> Resort 2014</a:t>
            </a:r>
          </a:p>
          <a:p>
            <a:r>
              <a:rPr lang="en-US" sz="1400" dirty="0" smtClean="0"/>
              <a:t>http://</a:t>
            </a:r>
            <a:r>
              <a:rPr lang="en-US" sz="1400" dirty="0" err="1" smtClean="0"/>
              <a:t>www.elle.com</a:t>
            </a:r>
            <a:r>
              <a:rPr lang="en-US" sz="1400" dirty="0" smtClean="0"/>
              <a:t>/runway/resort/resort-2014/</a:t>
            </a:r>
            <a:r>
              <a:rPr lang="en-US" sz="1400" dirty="0" err="1" smtClean="0"/>
              <a:t>missoni</a:t>
            </a:r>
            <a:r>
              <a:rPr lang="en-US" sz="1400" dirty="0" smtClean="0"/>
              <a:t>/collection/#slide-15</a:t>
            </a:r>
            <a:endParaRPr lang="en-US" sz="1400" dirty="0"/>
          </a:p>
        </p:txBody>
      </p:sp>
      <p:sp>
        <p:nvSpPr>
          <p:cNvPr id="5" name="TextBox 4"/>
          <p:cNvSpPr txBox="1"/>
          <p:nvPr/>
        </p:nvSpPr>
        <p:spPr>
          <a:xfrm>
            <a:off x="5664045" y="4642591"/>
            <a:ext cx="4056802" cy="2308324"/>
          </a:xfrm>
          <a:prstGeom prst="rect">
            <a:avLst/>
          </a:prstGeom>
          <a:noFill/>
        </p:spPr>
        <p:txBody>
          <a:bodyPr wrap="square" rtlCol="0">
            <a:spAutoFit/>
          </a:bodyPr>
          <a:lstStyle/>
          <a:p>
            <a:r>
              <a:rPr lang="en-US" b="1" dirty="0"/>
              <a:t>Number: </a:t>
            </a:r>
            <a:r>
              <a:rPr lang="en-US" dirty="0"/>
              <a:t>BATMC II.12.57</a:t>
            </a:r>
          </a:p>
          <a:p>
            <a:r>
              <a:rPr lang="en-US" b="1" dirty="0"/>
              <a:t>Material(s): </a:t>
            </a:r>
            <a:r>
              <a:rPr lang="en-US" dirty="0"/>
              <a:t>straw and silk</a:t>
            </a:r>
          </a:p>
          <a:p>
            <a:r>
              <a:rPr lang="en-US" b="1" dirty="0" smtClean="0"/>
              <a:t>Creation </a:t>
            </a:r>
            <a:r>
              <a:rPr lang="en-US" b="1" dirty="0"/>
              <a:t>date: </a:t>
            </a:r>
            <a:r>
              <a:rPr lang="en-US" dirty="0"/>
              <a:t>1890-1910</a:t>
            </a:r>
          </a:p>
          <a:p>
            <a:r>
              <a:rPr lang="en-US" dirty="0" smtClean="0"/>
              <a:t>http</a:t>
            </a:r>
            <a:r>
              <a:rPr lang="en-US" dirty="0"/>
              <a:t>://</a:t>
            </a:r>
            <a:r>
              <a:rPr lang="en-US" dirty="0" err="1"/>
              <a:t>www.fashionmuseum.co.uk</a:t>
            </a:r>
            <a:r>
              <a:rPr lang="en-US" dirty="0"/>
              <a:t>/collections/</a:t>
            </a:r>
            <a:r>
              <a:rPr lang="en-US" dirty="0" err="1"/>
              <a:t>collection_search</a:t>
            </a:r>
            <a:r>
              <a:rPr lang="en-US" dirty="0"/>
              <a:t>/</a:t>
            </a:r>
            <a:r>
              <a:rPr lang="en-US" dirty="0" err="1"/>
              <a:t>DressDetails.aspx?objectID</a:t>
            </a:r>
            <a:r>
              <a:rPr lang="en-US" dirty="0"/>
              <a:t>=batmc_ii_12_57</a:t>
            </a:r>
          </a:p>
          <a:p>
            <a:endParaRPr lang="en-US" dirty="0"/>
          </a:p>
        </p:txBody>
      </p:sp>
      <p:sp>
        <p:nvSpPr>
          <p:cNvPr id="6" name="TextBox 5"/>
          <p:cNvSpPr txBox="1"/>
          <p:nvPr/>
        </p:nvSpPr>
        <p:spPr>
          <a:xfrm>
            <a:off x="3242438" y="377544"/>
            <a:ext cx="2421607" cy="707886"/>
          </a:xfrm>
          <a:prstGeom prst="rect">
            <a:avLst/>
          </a:prstGeom>
          <a:noFill/>
        </p:spPr>
        <p:txBody>
          <a:bodyPr wrap="none" rtlCol="0">
            <a:spAutoFit/>
          </a:bodyPr>
          <a:lstStyle/>
          <a:p>
            <a:r>
              <a:rPr lang="en-US" sz="4000" dirty="0" smtClean="0"/>
              <a:t>1890-1910</a:t>
            </a:r>
            <a:endParaRPr lang="en-US" sz="4000" dirty="0"/>
          </a:p>
        </p:txBody>
      </p:sp>
      <p:sp>
        <p:nvSpPr>
          <p:cNvPr id="7" name="TextBox 6"/>
          <p:cNvSpPr txBox="1"/>
          <p:nvPr/>
        </p:nvSpPr>
        <p:spPr>
          <a:xfrm>
            <a:off x="2866351" y="1085430"/>
            <a:ext cx="2935003" cy="4185761"/>
          </a:xfrm>
          <a:prstGeom prst="rect">
            <a:avLst/>
          </a:prstGeom>
          <a:noFill/>
        </p:spPr>
        <p:txBody>
          <a:bodyPr wrap="square" rtlCol="0">
            <a:spAutoFit/>
          </a:bodyPr>
          <a:lstStyle/>
          <a:p>
            <a:r>
              <a:rPr lang="en-US" sz="1400" dirty="0" smtClean="0"/>
              <a:t>The straw boater hat of the early 1900s was historically worn as a men’s accessory for daytime occasions, typically when the men would go boating and have tea with their significant others and friends. However, we are seeing </a:t>
            </a:r>
            <a:r>
              <a:rPr lang="en-US" sz="1400" dirty="0" err="1" smtClean="0"/>
              <a:t>Missoni</a:t>
            </a:r>
            <a:r>
              <a:rPr lang="en-US" sz="1400" dirty="0" smtClean="0"/>
              <a:t> using these straw boater hats in their Resort 2014 line for women. The modern boater hats still maintain this casual feel despite the switch in the gender of the intended wearer. This hat is very summery and would make for a great hat to wear on a hot day. The only visual difference between the historical boater and the modern day rendition would be more modern ribbons and a slightly more rounded top</a:t>
            </a:r>
            <a:endParaRPr lang="en-US" sz="1400" dirty="0"/>
          </a:p>
        </p:txBody>
      </p:sp>
    </p:spTree>
    <p:extLst>
      <p:ext uri="{BB962C8B-B14F-4D97-AF65-F5344CB8AC3E}">
        <p14:creationId xmlns:p14="http://schemas.microsoft.com/office/powerpoint/2010/main" xmlns="" val="3856005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05331"/>
            <a:ext cx="3243953" cy="954107"/>
          </a:xfrm>
          <a:prstGeom prst="rect">
            <a:avLst/>
          </a:prstGeom>
          <a:noFill/>
        </p:spPr>
        <p:txBody>
          <a:bodyPr wrap="square" rtlCol="0">
            <a:spAutoFit/>
          </a:bodyPr>
          <a:lstStyle/>
          <a:p>
            <a:r>
              <a:rPr lang="en-US" sz="1400" b="1" dirty="0" smtClean="0"/>
              <a:t>Chanel Spring Haute Couture 2013</a:t>
            </a:r>
          </a:p>
          <a:p>
            <a:r>
              <a:rPr lang="fr-FR" sz="1400" dirty="0" smtClean="0"/>
              <a:t>http://</a:t>
            </a:r>
            <a:r>
              <a:rPr lang="fr-FR" sz="1400" dirty="0" err="1" smtClean="0"/>
              <a:t>www.elle.com</a:t>
            </a:r>
            <a:r>
              <a:rPr lang="fr-FR" sz="1400" dirty="0" smtClean="0"/>
              <a:t>/</a:t>
            </a:r>
            <a:r>
              <a:rPr lang="fr-FR" sz="1400" dirty="0" err="1" smtClean="0"/>
              <a:t>runway</a:t>
            </a:r>
            <a:r>
              <a:rPr lang="fr-FR" sz="1400" dirty="0" smtClean="0"/>
              <a:t>/haute-couture/spring-2013-couture/chanel/collection/#slide-48</a:t>
            </a:r>
            <a:endParaRPr lang="en-US" sz="1400" dirty="0"/>
          </a:p>
        </p:txBody>
      </p:sp>
      <p:sp>
        <p:nvSpPr>
          <p:cNvPr id="5" name="TextBox 4"/>
          <p:cNvSpPr txBox="1"/>
          <p:nvPr/>
        </p:nvSpPr>
        <p:spPr>
          <a:xfrm>
            <a:off x="5969720" y="5500892"/>
            <a:ext cx="3295444" cy="1169551"/>
          </a:xfrm>
          <a:prstGeom prst="rect">
            <a:avLst/>
          </a:prstGeom>
          <a:noFill/>
        </p:spPr>
        <p:txBody>
          <a:bodyPr wrap="square" rtlCol="0">
            <a:spAutoFit/>
          </a:bodyPr>
          <a:lstStyle/>
          <a:p>
            <a:r>
              <a:rPr lang="en-US" sz="1400" dirty="0" smtClean="0"/>
              <a:t>New York Times</a:t>
            </a:r>
          </a:p>
          <a:p>
            <a:r>
              <a:rPr lang="en-US" sz="1400" dirty="0" smtClean="0"/>
              <a:t>Published May 22, 1910</a:t>
            </a:r>
          </a:p>
          <a:p>
            <a:r>
              <a:rPr lang="en-US" sz="1400" dirty="0" smtClean="0"/>
              <a:t>http://</a:t>
            </a:r>
            <a:r>
              <a:rPr lang="en-US" sz="1400" dirty="0" err="1" smtClean="0"/>
              <a:t>query.nytimes.com</a:t>
            </a:r>
            <a:r>
              <a:rPr lang="en-US" sz="1400" dirty="0" smtClean="0"/>
              <a:t>/</a:t>
            </a:r>
            <a:r>
              <a:rPr lang="en-US" sz="1400" dirty="0" err="1" smtClean="0"/>
              <a:t>mem</a:t>
            </a:r>
            <a:r>
              <a:rPr lang="en-US" sz="1400" dirty="0" smtClean="0"/>
              <a:t>/archive-free/</a:t>
            </a:r>
            <a:r>
              <a:rPr lang="en-US" sz="1400" dirty="0" err="1" smtClean="0"/>
              <a:t>pdf?res</a:t>
            </a:r>
            <a:r>
              <a:rPr lang="en-US" sz="1400" dirty="0" smtClean="0"/>
              <a:t>=9D07E1D71139E333A25</a:t>
            </a:r>
          </a:p>
          <a:p>
            <a:r>
              <a:rPr lang="en-US" sz="1400" dirty="0" smtClean="0"/>
              <a:t>751C2A9639C946196D6CF</a:t>
            </a:r>
            <a:endParaRPr lang="en-US" sz="1400" dirty="0"/>
          </a:p>
        </p:txBody>
      </p:sp>
      <p:sp>
        <p:nvSpPr>
          <p:cNvPr id="6" name="TextBox 5"/>
          <p:cNvSpPr txBox="1"/>
          <p:nvPr/>
        </p:nvSpPr>
        <p:spPr>
          <a:xfrm>
            <a:off x="3037987" y="270296"/>
            <a:ext cx="2421607" cy="707886"/>
          </a:xfrm>
          <a:prstGeom prst="rect">
            <a:avLst/>
          </a:prstGeom>
          <a:noFill/>
        </p:spPr>
        <p:txBody>
          <a:bodyPr wrap="none" rtlCol="0">
            <a:spAutoFit/>
          </a:bodyPr>
          <a:lstStyle/>
          <a:p>
            <a:r>
              <a:rPr lang="en-US" sz="4000" dirty="0" smtClean="0"/>
              <a:t>1900-1910</a:t>
            </a:r>
            <a:endParaRPr lang="en-US" sz="4000" dirty="0"/>
          </a:p>
        </p:txBody>
      </p:sp>
      <p:pic>
        <p:nvPicPr>
          <p:cNvPr id="8" name="Picture 7"/>
          <p:cNvPicPr>
            <a:picLocks noChangeAspect="1"/>
          </p:cNvPicPr>
          <p:nvPr/>
        </p:nvPicPr>
        <p:blipFill rotWithShape="1">
          <a:blip r:embed="rId2"/>
          <a:srcRect l="16469"/>
          <a:stretch/>
        </p:blipFill>
        <p:spPr>
          <a:xfrm>
            <a:off x="171637" y="1201276"/>
            <a:ext cx="2252629" cy="4299616"/>
          </a:xfrm>
          <a:prstGeom prst="rect">
            <a:avLst/>
          </a:prstGeom>
        </p:spPr>
      </p:pic>
      <p:pic>
        <p:nvPicPr>
          <p:cNvPr id="9" name="Picture 8"/>
          <p:cNvPicPr>
            <a:picLocks noChangeAspect="1"/>
          </p:cNvPicPr>
          <p:nvPr/>
        </p:nvPicPr>
        <p:blipFill>
          <a:blip r:embed="rId3"/>
          <a:stretch>
            <a:fillRect/>
          </a:stretch>
        </p:blipFill>
        <p:spPr>
          <a:xfrm>
            <a:off x="6127467" y="1390048"/>
            <a:ext cx="2936785" cy="4043582"/>
          </a:xfrm>
          <a:prstGeom prst="rect">
            <a:avLst/>
          </a:prstGeom>
        </p:spPr>
      </p:pic>
      <p:sp>
        <p:nvSpPr>
          <p:cNvPr id="10" name="TextBox 9"/>
          <p:cNvSpPr txBox="1"/>
          <p:nvPr/>
        </p:nvSpPr>
        <p:spPr>
          <a:xfrm>
            <a:off x="2424266" y="970572"/>
            <a:ext cx="3703201" cy="4616648"/>
          </a:xfrm>
          <a:prstGeom prst="rect">
            <a:avLst/>
          </a:prstGeom>
          <a:noFill/>
        </p:spPr>
        <p:txBody>
          <a:bodyPr wrap="square" rtlCol="0">
            <a:spAutoFit/>
          </a:bodyPr>
          <a:lstStyle/>
          <a:p>
            <a:r>
              <a:rPr lang="en-US" sz="1400" dirty="0" smtClean="0"/>
              <a:t>This Chanel dress on the left is very reminiscent of the hobble skirt of the early 1900’s. A typical hobble skirt would have a band along the bottom of the dress, which would restrict movement of the legs from about the knees up. This is very similar to the Chanel dress to the left. Though it is a little shorter than the floor length dresses that may have been seen in the early 1900’s, the garment was created without a slit and a very narrow skirt which would make it very difficult for the garment wearer to walk. The hobble skirt was intended to be worn in the summer time as a daytime dress, despite that inability to move. However this was not as big of an issue then due to the fact that women were more proper and would not have been as active or sporty as women today would be. Therefore, the modern Chanel version of the hobble skirt is slightly impractical, but would be used for an elegant evening where quick movement wouldn’t be necessary. </a:t>
            </a:r>
            <a:endParaRPr lang="en-US" sz="1400" dirty="0"/>
          </a:p>
        </p:txBody>
      </p:sp>
    </p:spTree>
    <p:extLst>
      <p:ext uri="{BB962C8B-B14F-4D97-AF65-F5344CB8AC3E}">
        <p14:creationId xmlns:p14="http://schemas.microsoft.com/office/powerpoint/2010/main" xmlns="" val="3734289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9830010358 ab.JPG"/>
          <p:cNvPicPr/>
          <p:nvPr/>
        </p:nvPicPr>
        <p:blipFill>
          <a:blip r:embed="rId2">
            <a:extLst>
              <a:ext uri="{28A0092B-C50C-407E-A947-70E740481C1C}">
                <a14:useLocalDpi xmlns:a14="http://schemas.microsoft.com/office/drawing/2010/main" xmlns="" val="0"/>
              </a:ext>
            </a:extLst>
          </a:blip>
          <a:srcRect/>
          <a:stretch>
            <a:fillRect/>
          </a:stretch>
        </p:blipFill>
        <p:spPr bwMode="auto">
          <a:xfrm>
            <a:off x="5972993" y="1115470"/>
            <a:ext cx="2936143" cy="4416604"/>
          </a:xfrm>
          <a:prstGeom prst="rect">
            <a:avLst/>
          </a:prstGeom>
          <a:noFill/>
          <a:ln>
            <a:noFill/>
          </a:ln>
        </p:spPr>
      </p:pic>
      <p:sp>
        <p:nvSpPr>
          <p:cNvPr id="4" name="TextBox 3"/>
          <p:cNvSpPr txBox="1"/>
          <p:nvPr/>
        </p:nvSpPr>
        <p:spPr>
          <a:xfrm>
            <a:off x="240294" y="5333464"/>
            <a:ext cx="3106642" cy="1200329"/>
          </a:xfrm>
          <a:prstGeom prst="rect">
            <a:avLst/>
          </a:prstGeom>
          <a:noFill/>
        </p:spPr>
        <p:txBody>
          <a:bodyPr wrap="square" rtlCol="0">
            <a:spAutoFit/>
          </a:bodyPr>
          <a:lstStyle/>
          <a:p>
            <a:r>
              <a:rPr lang="en-US" b="1" dirty="0"/>
              <a:t>Vanessa Bruno Chiffon </a:t>
            </a:r>
            <a:r>
              <a:rPr lang="en-US" b="1" dirty="0" smtClean="0"/>
              <a:t>Dress</a:t>
            </a:r>
          </a:p>
          <a:p>
            <a:r>
              <a:rPr lang="en-US" dirty="0" smtClean="0"/>
              <a:t>http://</a:t>
            </a:r>
            <a:r>
              <a:rPr lang="en-US" dirty="0" err="1" smtClean="0"/>
              <a:t>www.elle.com</a:t>
            </a:r>
            <a:r>
              <a:rPr lang="en-US" dirty="0" smtClean="0"/>
              <a:t>/fashion/trend-reports/great-gatsby-style#slide-12</a:t>
            </a:r>
            <a:endParaRPr lang="en-US" dirty="0"/>
          </a:p>
        </p:txBody>
      </p:sp>
      <p:sp>
        <p:nvSpPr>
          <p:cNvPr id="5" name="TextBox 4"/>
          <p:cNvSpPr txBox="1"/>
          <p:nvPr/>
        </p:nvSpPr>
        <p:spPr>
          <a:xfrm>
            <a:off x="5728333" y="5532074"/>
            <a:ext cx="3415667" cy="1200329"/>
          </a:xfrm>
          <a:prstGeom prst="rect">
            <a:avLst/>
          </a:prstGeom>
          <a:noFill/>
        </p:spPr>
        <p:txBody>
          <a:bodyPr wrap="square" rtlCol="0">
            <a:spAutoFit/>
          </a:bodyPr>
          <a:lstStyle/>
          <a:p>
            <a:r>
              <a:rPr lang="en-US" dirty="0"/>
              <a:t>Object </a:t>
            </a:r>
            <a:r>
              <a:rPr lang="en-US" dirty="0" smtClean="0"/>
              <a:t>Number: 1983.001.0358 </a:t>
            </a:r>
            <a:r>
              <a:rPr lang="en-US" dirty="0" err="1"/>
              <a:t>ab</a:t>
            </a:r>
            <a:endParaRPr lang="en-US" dirty="0"/>
          </a:p>
          <a:p>
            <a:r>
              <a:rPr lang="en-US" dirty="0" smtClean="0"/>
              <a:t>Date: 1927</a:t>
            </a:r>
            <a:r>
              <a:rPr lang="en-US" dirty="0"/>
              <a:t>-1929</a:t>
            </a:r>
          </a:p>
          <a:p>
            <a:r>
              <a:rPr lang="en-US" dirty="0" smtClean="0"/>
              <a:t>Kent State Fashion Museum</a:t>
            </a:r>
            <a:endParaRPr lang="en-US" dirty="0"/>
          </a:p>
          <a:p>
            <a:endParaRPr lang="en-US" dirty="0"/>
          </a:p>
        </p:txBody>
      </p:sp>
      <p:sp>
        <p:nvSpPr>
          <p:cNvPr id="6" name="TextBox 5"/>
          <p:cNvSpPr txBox="1"/>
          <p:nvPr/>
        </p:nvSpPr>
        <p:spPr>
          <a:xfrm>
            <a:off x="3037988" y="377544"/>
            <a:ext cx="2421607" cy="707886"/>
          </a:xfrm>
          <a:prstGeom prst="rect">
            <a:avLst/>
          </a:prstGeom>
          <a:noFill/>
        </p:spPr>
        <p:txBody>
          <a:bodyPr wrap="none" rtlCol="0">
            <a:spAutoFit/>
          </a:bodyPr>
          <a:lstStyle/>
          <a:p>
            <a:r>
              <a:rPr lang="en-US" sz="4000" dirty="0" smtClean="0"/>
              <a:t>1927-1929</a:t>
            </a:r>
            <a:endParaRPr lang="en-US" sz="4000" dirty="0"/>
          </a:p>
        </p:txBody>
      </p:sp>
      <p:pic>
        <p:nvPicPr>
          <p:cNvPr id="8" name="Picture 7"/>
          <p:cNvPicPr>
            <a:picLocks noChangeAspect="1"/>
          </p:cNvPicPr>
          <p:nvPr/>
        </p:nvPicPr>
        <p:blipFill rotWithShape="1">
          <a:blip r:embed="rId3"/>
          <a:srcRect l="13940"/>
          <a:stretch/>
        </p:blipFill>
        <p:spPr>
          <a:xfrm>
            <a:off x="240294" y="1085429"/>
            <a:ext cx="2437255" cy="4248035"/>
          </a:xfrm>
          <a:prstGeom prst="rect">
            <a:avLst/>
          </a:prstGeom>
        </p:spPr>
      </p:pic>
      <p:sp>
        <p:nvSpPr>
          <p:cNvPr id="9" name="TextBox 8"/>
          <p:cNvSpPr txBox="1"/>
          <p:nvPr/>
        </p:nvSpPr>
        <p:spPr>
          <a:xfrm>
            <a:off x="2420092" y="1115470"/>
            <a:ext cx="3552901" cy="3970318"/>
          </a:xfrm>
          <a:prstGeom prst="rect">
            <a:avLst/>
          </a:prstGeom>
          <a:noFill/>
        </p:spPr>
        <p:txBody>
          <a:bodyPr wrap="square" rtlCol="0">
            <a:spAutoFit/>
          </a:bodyPr>
          <a:lstStyle/>
          <a:p>
            <a:r>
              <a:rPr lang="en-US" sz="1400" dirty="0" smtClean="0"/>
              <a:t>The Vanessa Bruno Chiffon dress on the left is a great example of a 1920’s inspired gown for many reasons. In particular, the dropped waist gives a more boyish silhouette which was very common in the 20’s. Additionally,</a:t>
            </a:r>
            <a:r>
              <a:rPr lang="en-US" sz="1400" dirty="0"/>
              <a:t> </a:t>
            </a:r>
            <a:r>
              <a:rPr lang="en-US" sz="1400" dirty="0" smtClean="0"/>
              <a:t>the slightly shorter hemlines were very popular. The 20’s is the first time in history where women weren’t being held to as high of a standard and were not as proper as in the 19</a:t>
            </a:r>
            <a:r>
              <a:rPr lang="en-US" sz="1400" baseline="30000" dirty="0" smtClean="0"/>
              <a:t>th</a:t>
            </a:r>
            <a:r>
              <a:rPr lang="en-US" sz="1400" dirty="0" smtClean="0"/>
              <a:t> century, so this shorter hem was a new, liberating development in fashion in the 1920’s. The modern interpretation of this dress is very unlike the silhouettes and lengths of current day dresses. Modern women want to accentuate their feminine curves and wear shorter dresses, therefore, this 1920’s inspired dress is noticeably retro, but is a refreshing change to the current fashions.</a:t>
            </a:r>
            <a:endParaRPr lang="en-US" sz="1400" dirty="0"/>
          </a:p>
        </p:txBody>
      </p:sp>
    </p:spTree>
    <p:extLst>
      <p:ext uri="{BB962C8B-B14F-4D97-AF65-F5344CB8AC3E}">
        <p14:creationId xmlns:p14="http://schemas.microsoft.com/office/powerpoint/2010/main" xmlns="" val="1896467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xmlns="" val="0"/>
              </a:ext>
            </a:extLst>
          </a:blip>
          <a:srcRect l="17396" r="16387"/>
          <a:stretch/>
        </p:blipFill>
        <p:spPr bwMode="auto">
          <a:xfrm>
            <a:off x="377604" y="1527337"/>
            <a:ext cx="2025325" cy="3900372"/>
          </a:xfrm>
          <a:prstGeom prst="rect">
            <a:avLst/>
          </a:prstGeom>
          <a:noFill/>
          <a:ln>
            <a:noFill/>
          </a:ln>
        </p:spPr>
      </p:pic>
      <p:pic>
        <p:nvPicPr>
          <p:cNvPr id="3" name="Picture 2"/>
          <p:cNvPicPr/>
          <p:nvPr/>
        </p:nvPicPr>
        <p:blipFill rotWithShape="1">
          <a:blip r:embed="rId3">
            <a:extLst>
              <a:ext uri="{28A0092B-C50C-407E-A947-70E740481C1C}">
                <a14:useLocalDpi xmlns:a14="http://schemas.microsoft.com/office/drawing/2010/main" xmlns="" val="0"/>
              </a:ext>
            </a:extLst>
          </a:blip>
          <a:srcRect l="10204" r="8731"/>
          <a:stretch/>
        </p:blipFill>
        <p:spPr bwMode="auto">
          <a:xfrm>
            <a:off x="6281942" y="1527337"/>
            <a:ext cx="2454420" cy="3866143"/>
          </a:xfrm>
          <a:prstGeom prst="rect">
            <a:avLst/>
          </a:prstGeom>
          <a:noFill/>
          <a:ln>
            <a:noFill/>
          </a:ln>
        </p:spPr>
      </p:pic>
      <p:sp>
        <p:nvSpPr>
          <p:cNvPr id="4" name="TextBox 3"/>
          <p:cNvSpPr txBox="1"/>
          <p:nvPr/>
        </p:nvSpPr>
        <p:spPr>
          <a:xfrm>
            <a:off x="120146" y="5565338"/>
            <a:ext cx="3058584" cy="1169551"/>
          </a:xfrm>
          <a:prstGeom prst="rect">
            <a:avLst/>
          </a:prstGeom>
          <a:noFill/>
        </p:spPr>
        <p:txBody>
          <a:bodyPr wrap="square" rtlCol="0">
            <a:spAutoFit/>
          </a:bodyPr>
          <a:lstStyle/>
          <a:p>
            <a:r>
              <a:rPr lang="en-US" sz="1400" b="1" dirty="0" smtClean="0"/>
              <a:t>Christophe </a:t>
            </a:r>
            <a:r>
              <a:rPr lang="en-US" sz="1400" b="1" dirty="0" err="1" smtClean="0"/>
              <a:t>Josse</a:t>
            </a:r>
            <a:r>
              <a:rPr lang="en-US" sz="1400" b="1" dirty="0" smtClean="0"/>
              <a:t> Spring 2013 Haute Couture</a:t>
            </a:r>
          </a:p>
          <a:p>
            <a:r>
              <a:rPr lang="fi-FI" sz="1400" dirty="0" smtClean="0"/>
              <a:t>http://www.elle.com/runway/haute-couture/spring-2013-couture/christophe-josse/collection/#slide-8</a:t>
            </a:r>
            <a:endParaRPr lang="en-US" sz="1400" dirty="0"/>
          </a:p>
        </p:txBody>
      </p:sp>
      <p:sp>
        <p:nvSpPr>
          <p:cNvPr id="5" name="TextBox 4"/>
          <p:cNvSpPr txBox="1"/>
          <p:nvPr/>
        </p:nvSpPr>
        <p:spPr>
          <a:xfrm>
            <a:off x="6127467" y="5368954"/>
            <a:ext cx="3291154" cy="1661993"/>
          </a:xfrm>
          <a:prstGeom prst="rect">
            <a:avLst/>
          </a:prstGeom>
          <a:noFill/>
        </p:spPr>
        <p:txBody>
          <a:bodyPr wrap="square" rtlCol="0">
            <a:spAutoFit/>
          </a:bodyPr>
          <a:lstStyle/>
          <a:p>
            <a:r>
              <a:rPr lang="en-US" sz="1400" dirty="0"/>
              <a:t>CHRISTIAN DIOR</a:t>
            </a:r>
          </a:p>
          <a:p>
            <a:r>
              <a:rPr lang="en-US" sz="1400" dirty="0"/>
              <a:t>Bar </a:t>
            </a:r>
            <a:r>
              <a:rPr lang="en-US" sz="1400" dirty="0" smtClean="0"/>
              <a:t>suit, </a:t>
            </a:r>
            <a:r>
              <a:rPr lang="en-US" sz="1400" dirty="0"/>
              <a:t>the New Look collection, 1947</a:t>
            </a:r>
          </a:p>
          <a:p>
            <a:r>
              <a:rPr lang="en-US" sz="1400" dirty="0"/>
              <a:t>ADAGP Archives, Paris 1996</a:t>
            </a:r>
          </a:p>
          <a:p>
            <a:r>
              <a:rPr lang="en-US" sz="1400" dirty="0"/>
              <a:t>Archives Christian Dior</a:t>
            </a:r>
          </a:p>
          <a:p>
            <a:r>
              <a:rPr lang="en-US" sz="1400" dirty="0"/>
              <a:t>http://</a:t>
            </a:r>
            <a:r>
              <a:rPr lang="en-US" sz="1400" dirty="0" err="1"/>
              <a:t>designmuseum.org</a:t>
            </a:r>
            <a:r>
              <a:rPr lang="en-US" sz="1400" dirty="0"/>
              <a:t>/design/</a:t>
            </a:r>
            <a:r>
              <a:rPr lang="en-US" sz="1400" dirty="0" err="1"/>
              <a:t>christian-dior</a:t>
            </a:r>
            <a:endParaRPr lang="en-US" sz="1400" dirty="0"/>
          </a:p>
          <a:p>
            <a:endParaRPr lang="en-US" dirty="0"/>
          </a:p>
        </p:txBody>
      </p:sp>
      <p:sp>
        <p:nvSpPr>
          <p:cNvPr id="6" name="TextBox 5"/>
          <p:cNvSpPr txBox="1"/>
          <p:nvPr/>
        </p:nvSpPr>
        <p:spPr>
          <a:xfrm>
            <a:off x="3896176" y="377544"/>
            <a:ext cx="1224614" cy="707886"/>
          </a:xfrm>
          <a:prstGeom prst="rect">
            <a:avLst/>
          </a:prstGeom>
          <a:noFill/>
        </p:spPr>
        <p:txBody>
          <a:bodyPr wrap="none" rtlCol="0">
            <a:spAutoFit/>
          </a:bodyPr>
          <a:lstStyle/>
          <a:p>
            <a:r>
              <a:rPr lang="en-US" sz="4000" dirty="0" smtClean="0"/>
              <a:t>1947</a:t>
            </a:r>
          </a:p>
        </p:txBody>
      </p:sp>
      <p:sp>
        <p:nvSpPr>
          <p:cNvPr id="8" name="TextBox 7"/>
          <p:cNvSpPr txBox="1"/>
          <p:nvPr/>
        </p:nvSpPr>
        <p:spPr>
          <a:xfrm>
            <a:off x="2591731" y="1413899"/>
            <a:ext cx="3535736" cy="4185761"/>
          </a:xfrm>
          <a:prstGeom prst="rect">
            <a:avLst/>
          </a:prstGeom>
          <a:noFill/>
        </p:spPr>
        <p:txBody>
          <a:bodyPr wrap="square" rtlCol="0">
            <a:spAutoFit/>
          </a:bodyPr>
          <a:lstStyle/>
          <a:p>
            <a:r>
              <a:rPr lang="en-US" sz="1400" dirty="0" smtClean="0"/>
              <a:t>The Christophe </a:t>
            </a:r>
            <a:r>
              <a:rPr lang="en-US" sz="1400" dirty="0" err="1" smtClean="0"/>
              <a:t>Josse</a:t>
            </a:r>
            <a:r>
              <a:rPr lang="en-US" sz="1400" dirty="0" smtClean="0"/>
              <a:t> ensemble is using inspiration from a Christian Dior gown from the New Look collection in 1947. </a:t>
            </a:r>
            <a:r>
              <a:rPr lang="en-US" sz="1400" dirty="0" err="1" smtClean="0"/>
              <a:t>Josse’s</a:t>
            </a:r>
            <a:r>
              <a:rPr lang="en-US" sz="1400" dirty="0" smtClean="0"/>
              <a:t> garment ties in elements relating back to the 1940’s look such as the tightly synched  waist, the peplum, and the A-line skirt. The New Look was created for women to embrace their shapes and exude femininity. Women were gaining more and more independence as the decades progresses and the New Look definitely wanted to express this growing confidence, especially after WWII and the L-85 regulations that were placed. Christophe </a:t>
            </a:r>
            <a:r>
              <a:rPr lang="en-US" sz="1400" dirty="0" err="1" smtClean="0"/>
              <a:t>Josse’s</a:t>
            </a:r>
            <a:r>
              <a:rPr lang="en-US" sz="1400" dirty="0" smtClean="0"/>
              <a:t> ensemble uses these ideas from the 1947 garment and created a look that is both feminine but slightly powerful at the same time. It is very in line with the mentality of the modern woman – wanting to feel beautiful but capable at the same time.</a:t>
            </a:r>
            <a:endParaRPr lang="en-US" sz="1400" dirty="0"/>
          </a:p>
        </p:txBody>
      </p:sp>
    </p:spTree>
    <p:extLst>
      <p:ext uri="{BB962C8B-B14F-4D97-AF65-F5344CB8AC3E}">
        <p14:creationId xmlns:p14="http://schemas.microsoft.com/office/powerpoint/2010/main" xmlns="" val="21596407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xmlns="" val="0"/>
              </a:ext>
            </a:extLst>
          </a:blip>
          <a:srcRect l="11370"/>
          <a:stretch/>
        </p:blipFill>
        <p:spPr bwMode="auto">
          <a:xfrm>
            <a:off x="282954" y="1132631"/>
            <a:ext cx="2943835" cy="4676782"/>
          </a:xfrm>
          <a:prstGeom prst="rect">
            <a:avLst/>
          </a:prstGeom>
          <a:noFill/>
          <a:ln>
            <a:noFill/>
          </a:ln>
        </p:spPr>
      </p:pic>
      <p:sp>
        <p:nvSpPr>
          <p:cNvPr id="4" name="TextBox 3"/>
          <p:cNvSpPr txBox="1"/>
          <p:nvPr/>
        </p:nvSpPr>
        <p:spPr>
          <a:xfrm>
            <a:off x="394766" y="5809413"/>
            <a:ext cx="2832023" cy="923330"/>
          </a:xfrm>
          <a:prstGeom prst="rect">
            <a:avLst/>
          </a:prstGeom>
          <a:noFill/>
        </p:spPr>
        <p:txBody>
          <a:bodyPr wrap="square" rtlCol="0">
            <a:spAutoFit/>
          </a:bodyPr>
          <a:lstStyle/>
          <a:p>
            <a:r>
              <a:rPr lang="en-US" dirty="0"/>
              <a:t>Vogue Met Gala 2013 special edition pg. 9</a:t>
            </a:r>
          </a:p>
          <a:p>
            <a:endParaRPr lang="en-US" dirty="0"/>
          </a:p>
        </p:txBody>
      </p:sp>
      <p:sp>
        <p:nvSpPr>
          <p:cNvPr id="5" name="TextBox 4"/>
          <p:cNvSpPr txBox="1"/>
          <p:nvPr/>
        </p:nvSpPr>
        <p:spPr>
          <a:xfrm>
            <a:off x="3896176" y="377544"/>
            <a:ext cx="1224614" cy="707886"/>
          </a:xfrm>
          <a:prstGeom prst="rect">
            <a:avLst/>
          </a:prstGeom>
          <a:noFill/>
        </p:spPr>
        <p:txBody>
          <a:bodyPr wrap="none" rtlCol="0">
            <a:spAutoFit/>
          </a:bodyPr>
          <a:lstStyle/>
          <a:p>
            <a:r>
              <a:rPr lang="en-US" sz="4000" dirty="0" smtClean="0"/>
              <a:t>1960</a:t>
            </a:r>
            <a:endParaRPr lang="en-US" sz="4000" dirty="0"/>
          </a:p>
        </p:txBody>
      </p:sp>
      <p:pic>
        <p:nvPicPr>
          <p:cNvPr id="7" name="Picture 6"/>
          <p:cNvPicPr>
            <a:picLocks noChangeAspect="1"/>
          </p:cNvPicPr>
          <p:nvPr/>
        </p:nvPicPr>
        <p:blipFill rotWithShape="1">
          <a:blip r:embed="rId3"/>
          <a:srcRect l="17846" t="8994" r="14580" b="10606"/>
          <a:stretch/>
        </p:blipFill>
        <p:spPr>
          <a:xfrm>
            <a:off x="6350597" y="1132631"/>
            <a:ext cx="2574566" cy="4594890"/>
          </a:xfrm>
          <a:prstGeom prst="rect">
            <a:avLst/>
          </a:prstGeom>
        </p:spPr>
      </p:pic>
      <p:sp>
        <p:nvSpPr>
          <p:cNvPr id="8" name="TextBox 7"/>
          <p:cNvSpPr txBox="1"/>
          <p:nvPr/>
        </p:nvSpPr>
        <p:spPr>
          <a:xfrm>
            <a:off x="6174668" y="5780782"/>
            <a:ext cx="2969332" cy="1077218"/>
          </a:xfrm>
          <a:prstGeom prst="rect">
            <a:avLst/>
          </a:prstGeom>
          <a:noFill/>
        </p:spPr>
        <p:txBody>
          <a:bodyPr wrap="square" rtlCol="0">
            <a:spAutoFit/>
          </a:bodyPr>
          <a:lstStyle/>
          <a:p>
            <a:r>
              <a:rPr lang="fr-FR" sz="1600" b="1" dirty="0"/>
              <a:t>Source: </a:t>
            </a:r>
            <a:r>
              <a:rPr lang="fr-FR" sz="1600" dirty="0"/>
              <a:t>HCT.1985.22.3 </a:t>
            </a:r>
          </a:p>
          <a:p>
            <a:r>
              <a:rPr lang="en-US" sz="1600" b="1" dirty="0"/>
              <a:t>Decade: </a:t>
            </a:r>
            <a:r>
              <a:rPr lang="en-US" sz="1600" dirty="0"/>
              <a:t>1960-1969</a:t>
            </a:r>
          </a:p>
          <a:p>
            <a:r>
              <a:rPr lang="da-DK" sz="1600" b="1" dirty="0"/>
              <a:t>Designer: </a:t>
            </a:r>
            <a:r>
              <a:rPr lang="da-DK" sz="1600" dirty="0" err="1"/>
              <a:t>Cardin</a:t>
            </a:r>
            <a:r>
              <a:rPr lang="da-DK" sz="1600" dirty="0"/>
              <a:t>, </a:t>
            </a:r>
            <a:r>
              <a:rPr lang="da-DK" sz="1600" dirty="0" smtClean="0"/>
              <a:t>Pierre</a:t>
            </a:r>
          </a:p>
          <a:p>
            <a:r>
              <a:rPr lang="da-DK" sz="1600" dirty="0" smtClean="0"/>
              <a:t>OSU </a:t>
            </a:r>
            <a:r>
              <a:rPr lang="da-DK" sz="1600" dirty="0" err="1" smtClean="0"/>
              <a:t>Historic</a:t>
            </a:r>
            <a:r>
              <a:rPr lang="da-DK" sz="1600" dirty="0" smtClean="0"/>
              <a:t> </a:t>
            </a:r>
            <a:r>
              <a:rPr lang="da-DK" sz="1600" dirty="0" err="1" smtClean="0"/>
              <a:t>Costume</a:t>
            </a:r>
            <a:r>
              <a:rPr lang="da-DK" sz="1600" dirty="0" smtClean="0"/>
              <a:t> Collection</a:t>
            </a:r>
            <a:endParaRPr lang="en-US" sz="1600" dirty="0"/>
          </a:p>
        </p:txBody>
      </p:sp>
      <p:sp>
        <p:nvSpPr>
          <p:cNvPr id="9" name="TextBox 8"/>
          <p:cNvSpPr txBox="1"/>
          <p:nvPr/>
        </p:nvSpPr>
        <p:spPr>
          <a:xfrm>
            <a:off x="3226789" y="1647465"/>
            <a:ext cx="3123808" cy="3539431"/>
          </a:xfrm>
          <a:prstGeom prst="rect">
            <a:avLst/>
          </a:prstGeom>
          <a:noFill/>
        </p:spPr>
        <p:txBody>
          <a:bodyPr wrap="square" rtlCol="0">
            <a:spAutoFit/>
          </a:bodyPr>
          <a:lstStyle/>
          <a:p>
            <a:r>
              <a:rPr lang="en-US" sz="1400" dirty="0" smtClean="0"/>
              <a:t>The Michael </a:t>
            </a:r>
            <a:r>
              <a:rPr lang="en-US" sz="1400" dirty="0" err="1" smtClean="0"/>
              <a:t>Kors</a:t>
            </a:r>
            <a:r>
              <a:rPr lang="en-US" sz="1400" dirty="0" smtClean="0"/>
              <a:t> mini skirt, as seen on the right, was firs inspired by the mini of the 1960’s. The Pierre Cardin 60’s garment, though not technically two pieces, is very similar to the </a:t>
            </a:r>
            <a:r>
              <a:rPr lang="en-US" sz="1400" dirty="0" err="1" smtClean="0"/>
              <a:t>Kors</a:t>
            </a:r>
            <a:r>
              <a:rPr lang="en-US" sz="1400" dirty="0" smtClean="0"/>
              <a:t> skirt. The hemline in both garments are very short and both have an A-line cut and stops just over the hips. The round, geometric circles acting as pockets on the Michael </a:t>
            </a:r>
            <a:r>
              <a:rPr lang="en-US" sz="1400" dirty="0" err="1" smtClean="0"/>
              <a:t>Kors</a:t>
            </a:r>
            <a:r>
              <a:rPr lang="en-US" sz="1400" dirty="0" smtClean="0"/>
              <a:t> rendition are also indicative of the 1960’s mod fashion. The mini, in both the 60’s and in modern day fashion is made to be worn casually but to still be feminine and sexy, especially with the amount of leg that is shown. </a:t>
            </a:r>
            <a:endParaRPr lang="en-US" sz="1400" dirty="0"/>
          </a:p>
        </p:txBody>
      </p:sp>
    </p:spTree>
    <p:extLst>
      <p:ext uri="{BB962C8B-B14F-4D97-AF65-F5344CB8AC3E}">
        <p14:creationId xmlns:p14="http://schemas.microsoft.com/office/powerpoint/2010/main" xmlns="" val="1034853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xmlns="" val="0"/>
              </a:ext>
            </a:extLst>
          </a:blip>
          <a:srcRect/>
          <a:stretch>
            <a:fillRect/>
          </a:stretch>
        </p:blipFill>
        <p:spPr bwMode="auto">
          <a:xfrm>
            <a:off x="217914" y="1287082"/>
            <a:ext cx="2368602" cy="3824880"/>
          </a:xfrm>
          <a:prstGeom prst="rect">
            <a:avLst/>
          </a:prstGeom>
          <a:noFill/>
          <a:ln>
            <a:noFill/>
          </a:ln>
        </p:spPr>
      </p:pic>
      <p:pic>
        <p:nvPicPr>
          <p:cNvPr id="3" name="Picture 2"/>
          <p:cNvPicPr/>
          <p:nvPr/>
        </p:nvPicPr>
        <p:blipFill rotWithShape="1">
          <a:blip r:embed="rId3">
            <a:extLst>
              <a:ext uri="{28A0092B-C50C-407E-A947-70E740481C1C}">
                <a14:useLocalDpi xmlns:a14="http://schemas.microsoft.com/office/drawing/2010/main" xmlns="" val="0"/>
              </a:ext>
            </a:extLst>
          </a:blip>
          <a:srcRect b="10394"/>
          <a:stretch/>
        </p:blipFill>
        <p:spPr bwMode="auto">
          <a:xfrm>
            <a:off x="6145193" y="859643"/>
            <a:ext cx="2266908" cy="4479044"/>
          </a:xfrm>
          <a:prstGeom prst="rect">
            <a:avLst/>
          </a:prstGeom>
          <a:noFill/>
          <a:ln>
            <a:noFill/>
          </a:ln>
        </p:spPr>
      </p:pic>
      <p:sp>
        <p:nvSpPr>
          <p:cNvPr id="5" name="TextBox 4"/>
          <p:cNvSpPr txBox="1"/>
          <p:nvPr/>
        </p:nvSpPr>
        <p:spPr>
          <a:xfrm>
            <a:off x="217915" y="5338687"/>
            <a:ext cx="2368602" cy="923330"/>
          </a:xfrm>
          <a:prstGeom prst="rect">
            <a:avLst/>
          </a:prstGeom>
          <a:noFill/>
        </p:spPr>
        <p:txBody>
          <a:bodyPr wrap="square" rtlCol="0">
            <a:spAutoFit/>
          </a:bodyPr>
          <a:lstStyle/>
          <a:p>
            <a:r>
              <a:rPr lang="en-US" dirty="0"/>
              <a:t>Marie Claire January 2013 pg. 27</a:t>
            </a:r>
          </a:p>
          <a:p>
            <a:endParaRPr lang="en-US" dirty="0"/>
          </a:p>
        </p:txBody>
      </p:sp>
      <p:sp>
        <p:nvSpPr>
          <p:cNvPr id="6" name="TextBox 5"/>
          <p:cNvSpPr txBox="1"/>
          <p:nvPr/>
        </p:nvSpPr>
        <p:spPr>
          <a:xfrm>
            <a:off x="5723384" y="5384853"/>
            <a:ext cx="3420616" cy="1938992"/>
          </a:xfrm>
          <a:prstGeom prst="rect">
            <a:avLst/>
          </a:prstGeom>
          <a:noFill/>
        </p:spPr>
        <p:txBody>
          <a:bodyPr wrap="square" rtlCol="0">
            <a:spAutoFit/>
          </a:bodyPr>
          <a:lstStyle/>
          <a:p>
            <a:r>
              <a:rPr lang="en-US" sz="1400" dirty="0"/>
              <a:t>Dress, 1966. Sequins. Yves Saint Laurent, France. Gift of Miss Genevieve W. </a:t>
            </a:r>
            <a:r>
              <a:rPr lang="en-US" sz="1400" dirty="0" err="1"/>
              <a:t>Urbain</a:t>
            </a:r>
            <a:r>
              <a:rPr lang="en-US" sz="1400" dirty="0"/>
              <a:t>. </a:t>
            </a:r>
            <a:r>
              <a:rPr lang="en-US" sz="1400" dirty="0" smtClean="0"/>
              <a:t>1982.168.3 – Chicago History Museum</a:t>
            </a:r>
          </a:p>
          <a:p>
            <a:r>
              <a:rPr lang="en-US" sz="1400" dirty="0"/>
              <a:t>http://</a:t>
            </a:r>
            <a:r>
              <a:rPr lang="en-US" sz="1400" dirty="0" err="1"/>
              <a:t>digitalcollection.chicagohistory.org</a:t>
            </a:r>
            <a:r>
              <a:rPr lang="en-US" sz="1400" dirty="0"/>
              <a:t>/</a:t>
            </a:r>
            <a:r>
              <a:rPr lang="en-US" sz="1400" dirty="0" err="1"/>
              <a:t>cdm</a:t>
            </a:r>
            <a:r>
              <a:rPr lang="en-US" sz="1400" dirty="0"/>
              <a:t>/</a:t>
            </a:r>
            <a:r>
              <a:rPr lang="en-US" sz="1400" dirty="0" err="1"/>
              <a:t>compoundobject</a:t>
            </a:r>
            <a:r>
              <a:rPr lang="en-US" sz="1400" dirty="0"/>
              <a:t>/collection/p16029coll3/id/1466/rec/125</a:t>
            </a:r>
          </a:p>
          <a:p>
            <a:endParaRPr lang="en-US" dirty="0"/>
          </a:p>
          <a:p>
            <a:endParaRPr lang="en-US" dirty="0"/>
          </a:p>
        </p:txBody>
      </p:sp>
      <p:sp>
        <p:nvSpPr>
          <p:cNvPr id="7" name="TextBox 6"/>
          <p:cNvSpPr txBox="1"/>
          <p:nvPr/>
        </p:nvSpPr>
        <p:spPr>
          <a:xfrm>
            <a:off x="4067814" y="377544"/>
            <a:ext cx="1224614" cy="707886"/>
          </a:xfrm>
          <a:prstGeom prst="rect">
            <a:avLst/>
          </a:prstGeom>
          <a:noFill/>
        </p:spPr>
        <p:txBody>
          <a:bodyPr wrap="none" rtlCol="0">
            <a:spAutoFit/>
          </a:bodyPr>
          <a:lstStyle/>
          <a:p>
            <a:r>
              <a:rPr lang="en-US" sz="4000" dirty="0" smtClean="0"/>
              <a:t>1966</a:t>
            </a:r>
            <a:endParaRPr lang="en-US" sz="4000" dirty="0"/>
          </a:p>
        </p:txBody>
      </p:sp>
      <p:sp>
        <p:nvSpPr>
          <p:cNvPr id="8" name="TextBox 7"/>
          <p:cNvSpPr txBox="1"/>
          <p:nvPr/>
        </p:nvSpPr>
        <p:spPr>
          <a:xfrm>
            <a:off x="2797695" y="1572531"/>
            <a:ext cx="3123807" cy="3539431"/>
          </a:xfrm>
          <a:prstGeom prst="rect">
            <a:avLst/>
          </a:prstGeom>
          <a:noFill/>
        </p:spPr>
        <p:txBody>
          <a:bodyPr wrap="square" rtlCol="0">
            <a:spAutoFit/>
          </a:bodyPr>
          <a:lstStyle/>
          <a:p>
            <a:r>
              <a:rPr lang="en-US" sz="1400" dirty="0" smtClean="0"/>
              <a:t>The dress found in Marie Claire on the left is pulling elements from the 1960’s, particularly from op art inspiration. It’s black and white geometric pattern and loose silhouette that hangs away from the body is very indicative of the 1960’s. The Yves Saint Laurent look on the right uses a lot of the same elements, such as the op art geometric shapes and the shift style silhouette. The 60’s is when the hemline for dresses started to rise which made these looks casual and more feminine. The modern version of this 60’s look still plays on the same casual feel but the geometric pattern makes it feel retro and different. </a:t>
            </a:r>
            <a:endParaRPr lang="en-US" sz="1400" dirty="0"/>
          </a:p>
        </p:txBody>
      </p:sp>
    </p:spTree>
    <p:extLst>
      <p:ext uri="{BB962C8B-B14F-4D97-AF65-F5344CB8AC3E}">
        <p14:creationId xmlns:p14="http://schemas.microsoft.com/office/powerpoint/2010/main" xmlns="" val="1554530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785" y="1149792"/>
            <a:ext cx="3058960" cy="4369481"/>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xmlns="" val="0"/>
              </a:ext>
            </a:extLst>
          </a:blip>
          <a:srcRect/>
          <a:stretch>
            <a:fillRect/>
          </a:stretch>
        </p:blipFill>
        <p:spPr bwMode="auto">
          <a:xfrm>
            <a:off x="5972993" y="698841"/>
            <a:ext cx="2813382" cy="4599173"/>
          </a:xfrm>
          <a:prstGeom prst="rect">
            <a:avLst/>
          </a:prstGeom>
          <a:noFill/>
          <a:ln>
            <a:noFill/>
          </a:ln>
        </p:spPr>
      </p:pic>
      <p:sp>
        <p:nvSpPr>
          <p:cNvPr id="4" name="TextBox 3"/>
          <p:cNvSpPr txBox="1"/>
          <p:nvPr/>
        </p:nvSpPr>
        <p:spPr>
          <a:xfrm>
            <a:off x="429095" y="5512675"/>
            <a:ext cx="2746204" cy="1323439"/>
          </a:xfrm>
          <a:prstGeom prst="rect">
            <a:avLst/>
          </a:prstGeom>
          <a:noFill/>
        </p:spPr>
        <p:txBody>
          <a:bodyPr wrap="square" rtlCol="0">
            <a:spAutoFit/>
          </a:bodyPr>
          <a:lstStyle/>
          <a:p>
            <a:r>
              <a:rPr lang="en-US" sz="1600" dirty="0" smtClean="0"/>
              <a:t>Elle Magazine online</a:t>
            </a:r>
          </a:p>
          <a:p>
            <a:r>
              <a:rPr lang="en-US" sz="1600" dirty="0" smtClean="0"/>
              <a:t>Fall Denim Guide 2013</a:t>
            </a:r>
          </a:p>
          <a:p>
            <a:r>
              <a:rPr lang="pl-PL" sz="1600" dirty="0" smtClean="0"/>
              <a:t>http://</a:t>
            </a:r>
            <a:r>
              <a:rPr lang="pl-PL" sz="1600" dirty="0" err="1" smtClean="0"/>
              <a:t>www.elle.com</a:t>
            </a:r>
            <a:r>
              <a:rPr lang="pl-PL" sz="1600" dirty="0" smtClean="0"/>
              <a:t>/</a:t>
            </a:r>
            <a:r>
              <a:rPr lang="pl-PL" sz="1600" dirty="0" err="1" smtClean="0"/>
              <a:t>fashion</a:t>
            </a:r>
            <a:r>
              <a:rPr lang="pl-PL" sz="1600" dirty="0" smtClean="0"/>
              <a:t>/trend-</a:t>
            </a:r>
            <a:r>
              <a:rPr lang="pl-PL" sz="1600" dirty="0" err="1" smtClean="0"/>
              <a:t>reports</a:t>
            </a:r>
            <a:r>
              <a:rPr lang="pl-PL" sz="1600" dirty="0" smtClean="0"/>
              <a:t>/fall-2013-denim#slide-66</a:t>
            </a:r>
            <a:endParaRPr lang="en-US" sz="1600" dirty="0"/>
          </a:p>
        </p:txBody>
      </p:sp>
      <p:sp>
        <p:nvSpPr>
          <p:cNvPr id="5" name="TextBox 4"/>
          <p:cNvSpPr txBox="1"/>
          <p:nvPr/>
        </p:nvSpPr>
        <p:spPr>
          <a:xfrm>
            <a:off x="5756041" y="5411450"/>
            <a:ext cx="3387959" cy="1661993"/>
          </a:xfrm>
          <a:prstGeom prst="rect">
            <a:avLst/>
          </a:prstGeom>
          <a:noFill/>
        </p:spPr>
        <p:txBody>
          <a:bodyPr wrap="square" rtlCol="0">
            <a:spAutoFit/>
          </a:bodyPr>
          <a:lstStyle/>
          <a:p>
            <a:r>
              <a:rPr lang="en-US" sz="1400" b="1" dirty="0"/>
              <a:t>Number: </a:t>
            </a:r>
            <a:r>
              <a:rPr lang="en-US" sz="1400" dirty="0"/>
              <a:t>BATMC 94.526</a:t>
            </a:r>
          </a:p>
          <a:p>
            <a:r>
              <a:rPr lang="en-US" sz="1400" b="1" dirty="0" smtClean="0"/>
              <a:t>Creation </a:t>
            </a:r>
            <a:r>
              <a:rPr lang="en-US" sz="1400" b="1" dirty="0"/>
              <a:t>date: </a:t>
            </a:r>
            <a:r>
              <a:rPr lang="en-US" sz="1400" dirty="0"/>
              <a:t>1974-</a:t>
            </a:r>
            <a:r>
              <a:rPr lang="en-US" sz="1400" dirty="0" smtClean="0"/>
              <a:t>1978</a:t>
            </a:r>
          </a:p>
          <a:p>
            <a:r>
              <a:rPr lang="en-US" sz="1400" dirty="0" smtClean="0"/>
              <a:t>Fashion Museum, Bath, UK</a:t>
            </a:r>
            <a:endParaRPr lang="en-US" sz="1400" dirty="0"/>
          </a:p>
          <a:p>
            <a:r>
              <a:rPr lang="en-US" sz="1400" dirty="0"/>
              <a:t>http://</a:t>
            </a:r>
            <a:r>
              <a:rPr lang="en-US" sz="1400" dirty="0" err="1"/>
              <a:t>www.fashionmuseum.co.uk</a:t>
            </a:r>
            <a:r>
              <a:rPr lang="en-US" sz="1400" dirty="0"/>
              <a:t>/collections/</a:t>
            </a:r>
            <a:r>
              <a:rPr lang="en-US" sz="1400" dirty="0" err="1"/>
              <a:t>collection_search</a:t>
            </a:r>
            <a:r>
              <a:rPr lang="en-US" sz="1400" dirty="0"/>
              <a:t>/</a:t>
            </a:r>
            <a:r>
              <a:rPr lang="en-US" sz="1400" dirty="0" err="1"/>
              <a:t>DressDetails.aspx?objectID</a:t>
            </a:r>
            <a:r>
              <a:rPr lang="en-US" sz="1400" dirty="0"/>
              <a:t>=batmc_94_526</a:t>
            </a:r>
          </a:p>
          <a:p>
            <a:endParaRPr lang="en-US" dirty="0"/>
          </a:p>
        </p:txBody>
      </p:sp>
      <p:sp>
        <p:nvSpPr>
          <p:cNvPr id="6" name="TextBox 5"/>
          <p:cNvSpPr txBox="1"/>
          <p:nvPr/>
        </p:nvSpPr>
        <p:spPr>
          <a:xfrm>
            <a:off x="3175299" y="377544"/>
            <a:ext cx="2421607" cy="707886"/>
          </a:xfrm>
          <a:prstGeom prst="rect">
            <a:avLst/>
          </a:prstGeom>
          <a:noFill/>
        </p:spPr>
        <p:txBody>
          <a:bodyPr wrap="none" rtlCol="0">
            <a:spAutoFit/>
          </a:bodyPr>
          <a:lstStyle/>
          <a:p>
            <a:r>
              <a:rPr lang="en-US" sz="4000" dirty="0" smtClean="0"/>
              <a:t>1974-1978</a:t>
            </a:r>
            <a:endParaRPr lang="en-US" sz="4000" dirty="0"/>
          </a:p>
        </p:txBody>
      </p:sp>
      <p:sp>
        <p:nvSpPr>
          <p:cNvPr id="7" name="TextBox 6"/>
          <p:cNvSpPr txBox="1"/>
          <p:nvPr/>
        </p:nvSpPr>
        <p:spPr>
          <a:xfrm>
            <a:off x="2866350" y="1304243"/>
            <a:ext cx="2889691" cy="3539431"/>
          </a:xfrm>
          <a:prstGeom prst="rect">
            <a:avLst/>
          </a:prstGeom>
          <a:noFill/>
        </p:spPr>
        <p:txBody>
          <a:bodyPr wrap="square" rtlCol="0">
            <a:spAutoFit/>
          </a:bodyPr>
          <a:lstStyle/>
          <a:p>
            <a:r>
              <a:rPr lang="en-US" sz="1400" dirty="0" smtClean="0"/>
              <a:t>Jeans in the current fashion industry always are changing their shape. These particular jeans to the right, which Elle magazine noted as one of the go-to style for denim for Fall 2013, are referencing the bell bottom jeans of the 1970’s. The Elle magazine jeans are moderately high-waisted and have the large, wide flare at the bottom - much like the jeans from the Fashion Museum, Bath, UK from the 1970’s.  These jeans were typical in the 70’s for casual everyday wear and are resurfacing in modern fashion with ultimately the same purpose. </a:t>
            </a:r>
            <a:endParaRPr lang="en-US" sz="1400" dirty="0"/>
          </a:p>
        </p:txBody>
      </p:sp>
    </p:spTree>
    <p:extLst>
      <p:ext uri="{BB962C8B-B14F-4D97-AF65-F5344CB8AC3E}">
        <p14:creationId xmlns:p14="http://schemas.microsoft.com/office/powerpoint/2010/main" xmlns="" val="220220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xmlns="" val="0"/>
              </a:ext>
            </a:extLst>
          </a:blip>
          <a:srcRect l="13501" r="15842"/>
          <a:stretch/>
        </p:blipFill>
        <p:spPr bwMode="auto">
          <a:xfrm>
            <a:off x="343274" y="858054"/>
            <a:ext cx="2694713" cy="4660018"/>
          </a:xfrm>
          <a:prstGeom prst="rect">
            <a:avLst/>
          </a:prstGeom>
          <a:noFill/>
          <a:ln>
            <a:noFill/>
          </a:ln>
        </p:spPr>
      </p:pic>
      <p:pic>
        <p:nvPicPr>
          <p:cNvPr id="3" name="Picture 2"/>
          <p:cNvPicPr/>
          <p:nvPr/>
        </p:nvPicPr>
        <p:blipFill rotWithShape="1">
          <a:blip r:embed="rId3"/>
          <a:srcRect l="39211" t="29637" r="44831" b="26230"/>
          <a:stretch/>
        </p:blipFill>
        <p:spPr bwMode="auto">
          <a:xfrm>
            <a:off x="6350596" y="1012504"/>
            <a:ext cx="2540238" cy="4660018"/>
          </a:xfrm>
          <a:prstGeom prst="rect">
            <a:avLst/>
          </a:prstGeom>
          <a:ln>
            <a:noFill/>
          </a:ln>
          <a:extLst>
            <a:ext uri="{53640926-AAD7-44d8-BBD7-CCE9431645EC}">
              <a14:shadowObscured xmlns:a14="http://schemas.microsoft.com/office/drawing/2010/main" xmlns=""/>
            </a:ext>
          </a:extLst>
        </p:spPr>
      </p:pic>
      <p:sp>
        <p:nvSpPr>
          <p:cNvPr id="4" name="TextBox 3"/>
          <p:cNvSpPr txBox="1"/>
          <p:nvPr/>
        </p:nvSpPr>
        <p:spPr>
          <a:xfrm>
            <a:off x="343274" y="5672522"/>
            <a:ext cx="3261118" cy="954107"/>
          </a:xfrm>
          <a:prstGeom prst="rect">
            <a:avLst/>
          </a:prstGeom>
          <a:noFill/>
        </p:spPr>
        <p:txBody>
          <a:bodyPr wrap="square" rtlCol="0">
            <a:spAutoFit/>
          </a:bodyPr>
          <a:lstStyle/>
          <a:p>
            <a:r>
              <a:rPr lang="en-US" sz="1400" b="1" dirty="0" smtClean="0"/>
              <a:t>Versace Spring 2013 Haute Couture</a:t>
            </a:r>
          </a:p>
          <a:p>
            <a:r>
              <a:rPr lang="fr-FR" sz="1400" dirty="0" smtClean="0"/>
              <a:t>http://</a:t>
            </a:r>
            <a:r>
              <a:rPr lang="fr-FR" sz="1400" dirty="0" err="1" smtClean="0"/>
              <a:t>www.elle.com</a:t>
            </a:r>
            <a:r>
              <a:rPr lang="fr-FR" sz="1400" dirty="0" smtClean="0"/>
              <a:t>/</a:t>
            </a:r>
            <a:r>
              <a:rPr lang="fr-FR" sz="1400" dirty="0" err="1" smtClean="0"/>
              <a:t>runway</a:t>
            </a:r>
            <a:r>
              <a:rPr lang="fr-FR" sz="1400" dirty="0" smtClean="0"/>
              <a:t>/haute-couture/spring-2013-couture/</a:t>
            </a:r>
            <a:r>
              <a:rPr lang="fr-FR" sz="1400" dirty="0" err="1" smtClean="0"/>
              <a:t>versace</a:t>
            </a:r>
            <a:r>
              <a:rPr lang="fr-FR" sz="1400" dirty="0" smtClean="0"/>
              <a:t>/collection/#slide-4</a:t>
            </a:r>
            <a:endParaRPr lang="en-US" sz="1400" dirty="0"/>
          </a:p>
        </p:txBody>
      </p:sp>
      <p:sp>
        <p:nvSpPr>
          <p:cNvPr id="5" name="TextBox 4"/>
          <p:cNvSpPr txBox="1"/>
          <p:nvPr/>
        </p:nvSpPr>
        <p:spPr>
          <a:xfrm>
            <a:off x="6104185" y="5741167"/>
            <a:ext cx="3039815" cy="1354217"/>
          </a:xfrm>
          <a:prstGeom prst="rect">
            <a:avLst/>
          </a:prstGeom>
          <a:noFill/>
        </p:spPr>
        <p:txBody>
          <a:bodyPr wrap="none" rtlCol="0">
            <a:spAutoFit/>
          </a:bodyPr>
          <a:lstStyle/>
          <a:p>
            <a:pPr fontAlgn="b"/>
            <a:r>
              <a:rPr lang="en-US" sz="1600" b="1" dirty="0"/>
              <a:t>Source: </a:t>
            </a:r>
            <a:r>
              <a:rPr lang="en-US" sz="1600" dirty="0"/>
              <a:t>HCT.1990.564.1</a:t>
            </a:r>
          </a:p>
          <a:p>
            <a:pPr lvl="0" fontAlgn="b"/>
            <a:r>
              <a:rPr lang="en-US" sz="1600" b="1" dirty="0"/>
              <a:t>Decade: </a:t>
            </a:r>
            <a:r>
              <a:rPr lang="en-US" sz="1600" dirty="0"/>
              <a:t>1980-</a:t>
            </a:r>
            <a:r>
              <a:rPr lang="en-US" sz="1600" dirty="0" smtClean="0"/>
              <a:t>1989</a:t>
            </a:r>
          </a:p>
          <a:p>
            <a:pPr lvl="0" fontAlgn="b"/>
            <a:r>
              <a:rPr lang="en-US" sz="1600" b="1" dirty="0" smtClean="0"/>
              <a:t>Designer:</a:t>
            </a:r>
            <a:r>
              <a:rPr lang="en-US" sz="1600" dirty="0" smtClean="0"/>
              <a:t> Patrick Kelly Paris</a:t>
            </a:r>
            <a:endParaRPr lang="en-US" sz="1600" b="1" dirty="0" smtClean="0"/>
          </a:p>
          <a:p>
            <a:pPr lvl="0" fontAlgn="b"/>
            <a:r>
              <a:rPr lang="en-US" sz="1600" dirty="0" smtClean="0"/>
              <a:t>OSU Historical Costume Collection</a:t>
            </a:r>
            <a:endParaRPr lang="en-US" sz="1600" dirty="0"/>
          </a:p>
          <a:p>
            <a:endParaRPr lang="en-US" dirty="0"/>
          </a:p>
        </p:txBody>
      </p:sp>
      <p:sp>
        <p:nvSpPr>
          <p:cNvPr id="6" name="TextBox 5"/>
          <p:cNvSpPr txBox="1"/>
          <p:nvPr/>
        </p:nvSpPr>
        <p:spPr>
          <a:xfrm>
            <a:off x="3604392" y="377544"/>
            <a:ext cx="2421607" cy="707886"/>
          </a:xfrm>
          <a:prstGeom prst="rect">
            <a:avLst/>
          </a:prstGeom>
          <a:noFill/>
        </p:spPr>
        <p:txBody>
          <a:bodyPr wrap="none" rtlCol="0">
            <a:spAutoFit/>
          </a:bodyPr>
          <a:lstStyle/>
          <a:p>
            <a:r>
              <a:rPr lang="en-US" sz="4000" dirty="0" smtClean="0"/>
              <a:t>1980-1989</a:t>
            </a:r>
            <a:endParaRPr lang="en-US" sz="4000" dirty="0"/>
          </a:p>
        </p:txBody>
      </p:sp>
      <p:sp>
        <p:nvSpPr>
          <p:cNvPr id="7" name="TextBox 6"/>
          <p:cNvSpPr txBox="1"/>
          <p:nvPr/>
        </p:nvSpPr>
        <p:spPr>
          <a:xfrm>
            <a:off x="3072313" y="1325686"/>
            <a:ext cx="3278283" cy="3754874"/>
          </a:xfrm>
          <a:prstGeom prst="rect">
            <a:avLst/>
          </a:prstGeom>
          <a:noFill/>
        </p:spPr>
        <p:txBody>
          <a:bodyPr wrap="square" rtlCol="0">
            <a:spAutoFit/>
          </a:bodyPr>
          <a:lstStyle/>
          <a:p>
            <a:r>
              <a:rPr lang="en-US" sz="1400" dirty="0" smtClean="0"/>
              <a:t>The Versace suit on the left is using elements of fashion from the 1980’s. This is apparent with the broad shoulders, made bigger with shoulder pads, and then tapering into a more narrow waist. The Patrick Kelly Paris dress on the right also sports these different 80’s elements with the shoulder pads and a hourglass shape which accentuates the narrower waist. The 1980’s occurred just after the Cold War ended and when women were starting to enter the workforce full time. This broadness on top made women feel more powerful. This applies to modern day fashion because women are very independent and sometimes like to sport a stronger, more sophisticated look.</a:t>
            </a:r>
            <a:endParaRPr lang="en-US" sz="1400" dirty="0"/>
          </a:p>
        </p:txBody>
      </p:sp>
    </p:spTree>
    <p:extLst>
      <p:ext uri="{BB962C8B-B14F-4D97-AF65-F5344CB8AC3E}">
        <p14:creationId xmlns:p14="http://schemas.microsoft.com/office/powerpoint/2010/main" xmlns="" val="1735823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1581</Words>
  <Application/>
  <PresentationFormat>On-screen Show (4:3)</PresentationFormat>
  <Paragraphs>76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Historicism Project  </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Template/>
  <Manager/>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revision>0</revision>
</coreProperties>
</file>