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thumbnail" Target="docProps/thumbnail.jpeg"/>
  <Relationship Id="rId3" Type="http://schemas.openxmlformats.org/package/2006/relationships/metadata/core-properties" Target="docProps/core.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3" autoAdjust="0"/>
    <p:restoredTop sz="94662" autoAdjust="0"/>
  </p:normalViewPr>
  <p:slideViewPr>
    <p:cSldViewPr>
      <p:cViewPr varScale="1">
        <p:scale>
          <a:sx n="70" d="100"/>
          <a:sy n="70" d="100"/>
        </p:scale>
        <p:origin x="-684"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Relationships xmlns="http://schemas.openxmlformats.org/package/2006/relationships">
  <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notesMaster" Target="notesMasters/notesMaster1.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heme" Target="theme/theme1.xml"/>
  <Relationship Id="rId16" Type="http://schemas.openxmlformats.org/officeDocument/2006/relationships/tableStyles" Target="tableStyles.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notesMasters/_rels/notesMaster1.xml.rels><?xml version="1.0" encoding="UTF-8"?>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B442F8-D0DD-4BDD-BF58-EBE48E4A157F}" type="datetimeFigureOut">
              <a:rPr lang="en-US" smtClean="0"/>
              <a:t>5/23/2016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A73979-F02C-4664-AE06-9490EC2A1FEB}" type="slidenum">
              <a:rPr lang="en-US" smtClean="0"/>
              <a:t>‹#›</a:t>
            </a:fld>
            <a:endParaRPr lang="en-US" dirty="0"/>
          </a:p>
        </p:txBody>
      </p:sp>
    </p:spTree>
    <p:extLst>
      <p:ext uri="{BB962C8B-B14F-4D97-AF65-F5344CB8AC3E}">
        <p14:creationId xmlns:p14="http://schemas.microsoft.com/office/powerpoint/2010/main" val="1868303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8A73979-F02C-4664-AE06-9490EC2A1FEB}" type="slidenum">
              <a:rPr lang="en-US" smtClean="0"/>
              <a:t>1</a:t>
            </a:fld>
            <a:endParaRPr lang="en-US" dirty="0"/>
          </a:p>
        </p:txBody>
      </p:sp>
    </p:spTree>
    <p:extLst>
      <p:ext uri="{BB962C8B-B14F-4D97-AF65-F5344CB8AC3E}">
        <p14:creationId xmlns:p14="http://schemas.microsoft.com/office/powerpoint/2010/main" val="3559665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Where the facility making</a:t>
            </a:r>
            <a:r>
              <a:rPr lang="en-US" baseline="0" dirty="0" smtClean="0"/>
              <a:t> the accommodations is part of a lager entity, the structure and overall resources of the organization would be considered, as well as the financial and administrative relationship of the facility to the larger organization.</a:t>
            </a:r>
            <a:endParaRPr lang="en-US" dirty="0"/>
          </a:p>
        </p:txBody>
      </p:sp>
      <p:sp>
        <p:nvSpPr>
          <p:cNvPr id="4" name="Slide Number Placeholder 3"/>
          <p:cNvSpPr>
            <a:spLocks noGrp="1"/>
          </p:cNvSpPr>
          <p:nvPr>
            <p:ph type="sldNum" sz="quarter" idx="10"/>
          </p:nvPr>
        </p:nvSpPr>
        <p:spPr/>
        <p:txBody>
          <a:bodyPr/>
          <a:lstStyle/>
          <a:p>
            <a:fld id="{38A73979-F02C-4664-AE06-9490EC2A1FEB}" type="slidenum">
              <a:rPr lang="en-US" smtClean="0"/>
              <a:t>2</a:t>
            </a:fld>
            <a:endParaRPr lang="en-US" dirty="0"/>
          </a:p>
        </p:txBody>
      </p:sp>
    </p:spTree>
    <p:extLst>
      <p:ext uri="{BB962C8B-B14F-4D97-AF65-F5344CB8AC3E}">
        <p14:creationId xmlns:p14="http://schemas.microsoft.com/office/powerpoint/2010/main" val="225578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8A73979-F02C-4664-AE06-9490EC2A1FEB}" type="slidenum">
              <a:rPr lang="en-US" smtClean="0"/>
              <a:t>3</a:t>
            </a:fld>
            <a:endParaRPr lang="en-US" dirty="0"/>
          </a:p>
        </p:txBody>
      </p:sp>
    </p:spTree>
    <p:extLst>
      <p:ext uri="{BB962C8B-B14F-4D97-AF65-F5344CB8AC3E}">
        <p14:creationId xmlns:p14="http://schemas.microsoft.com/office/powerpoint/2010/main" val="819434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Be</a:t>
            </a:r>
            <a:r>
              <a:rPr lang="en-US" baseline="0" dirty="0" smtClean="0">
                <a:latin typeface="Times New Roman" panose="02020603050405020304" pitchFamily="18" charset="0"/>
                <a:cs typeface="Times New Roman" panose="02020603050405020304" pitchFamily="18" charset="0"/>
              </a:rPr>
              <a:t> engaged in an industry affecting commerce, Have 20 or more employees and have an employment relationship with the claimed employee.</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8A73979-F02C-4664-AE06-9490EC2A1FEB}" type="slidenum">
              <a:rPr lang="en-US" smtClean="0"/>
              <a:t>5</a:t>
            </a:fld>
            <a:endParaRPr lang="en-US" dirty="0"/>
          </a:p>
        </p:txBody>
      </p:sp>
    </p:spTree>
    <p:extLst>
      <p:ext uri="{BB962C8B-B14F-4D97-AF65-F5344CB8AC3E}">
        <p14:creationId xmlns:p14="http://schemas.microsoft.com/office/powerpoint/2010/main" val="2048343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8A73979-F02C-4664-AE06-9490EC2A1FEB}" type="slidenum">
              <a:rPr lang="en-US" smtClean="0"/>
              <a:t>6</a:t>
            </a:fld>
            <a:endParaRPr lang="en-US" dirty="0"/>
          </a:p>
        </p:txBody>
      </p:sp>
    </p:spTree>
    <p:extLst>
      <p:ext uri="{BB962C8B-B14F-4D97-AF65-F5344CB8AC3E}">
        <p14:creationId xmlns:p14="http://schemas.microsoft.com/office/powerpoint/2010/main" val="4098897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Pay differentials are permitted when they are based on seniority,</a:t>
            </a:r>
            <a:r>
              <a:rPr lang="en-US" baseline="0" dirty="0" smtClean="0"/>
              <a:t> merit, quantity or quality of production, or a factor other than sex. </a:t>
            </a:r>
            <a:endParaRPr lang="en-US" dirty="0"/>
          </a:p>
        </p:txBody>
      </p:sp>
      <p:sp>
        <p:nvSpPr>
          <p:cNvPr id="4" name="Slide Number Placeholder 3"/>
          <p:cNvSpPr>
            <a:spLocks noGrp="1"/>
          </p:cNvSpPr>
          <p:nvPr>
            <p:ph type="sldNum" sz="quarter" idx="10"/>
          </p:nvPr>
        </p:nvSpPr>
        <p:spPr/>
        <p:txBody>
          <a:bodyPr/>
          <a:lstStyle/>
          <a:p>
            <a:fld id="{38A73979-F02C-4664-AE06-9490EC2A1FEB}" type="slidenum">
              <a:rPr lang="en-US" smtClean="0"/>
              <a:t>7</a:t>
            </a:fld>
            <a:endParaRPr lang="en-US" dirty="0"/>
          </a:p>
        </p:txBody>
      </p:sp>
    </p:spTree>
    <p:extLst>
      <p:ext uri="{BB962C8B-B14F-4D97-AF65-F5344CB8AC3E}">
        <p14:creationId xmlns:p14="http://schemas.microsoft.com/office/powerpoint/2010/main" val="1324411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A73979-F02C-4664-AE06-9490EC2A1FEB}" type="slidenum">
              <a:rPr lang="en-US" smtClean="0"/>
              <a:t>8</a:t>
            </a:fld>
            <a:endParaRPr lang="en-US" dirty="0"/>
          </a:p>
        </p:txBody>
      </p:sp>
    </p:spTree>
    <p:extLst>
      <p:ext uri="{BB962C8B-B14F-4D97-AF65-F5344CB8AC3E}">
        <p14:creationId xmlns:p14="http://schemas.microsoft.com/office/powerpoint/2010/main" val="28209962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In order for an exemption</a:t>
            </a:r>
            <a:r>
              <a:rPr lang="en-US" baseline="0" dirty="0" smtClean="0">
                <a:latin typeface="Times New Roman" panose="02020603050405020304" pitchFamily="18" charset="0"/>
                <a:cs typeface="Times New Roman" panose="02020603050405020304" pitchFamily="18" charset="0"/>
              </a:rPr>
              <a:t> to apply employee’s specific job duties and salary must meet all the requirements of the Department of Labor’s regulations.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8A73979-F02C-4664-AE06-9490EC2A1FEB}" type="slidenum">
              <a:rPr lang="en-US" smtClean="0"/>
              <a:t>9</a:t>
            </a:fld>
            <a:endParaRPr lang="en-US" dirty="0"/>
          </a:p>
        </p:txBody>
      </p:sp>
    </p:spTree>
    <p:extLst>
      <p:ext uri="{BB962C8B-B14F-4D97-AF65-F5344CB8AC3E}">
        <p14:creationId xmlns:p14="http://schemas.microsoft.com/office/powerpoint/2010/main" val="18364228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8A73979-F02C-4664-AE06-9490EC2A1FEB}" type="slidenum">
              <a:rPr lang="en-US" smtClean="0"/>
              <a:t>10</a:t>
            </a:fld>
            <a:endParaRPr lang="en-US" dirty="0"/>
          </a:p>
        </p:txBody>
      </p:sp>
    </p:spTree>
    <p:extLst>
      <p:ext uri="{BB962C8B-B14F-4D97-AF65-F5344CB8AC3E}">
        <p14:creationId xmlns:p14="http://schemas.microsoft.com/office/powerpoint/2010/main" val="894556015"/>
      </p:ext>
    </p:extLst>
  </p:cSld>
  <p:clrMapOvr>
    <a:masterClrMapping/>
  </p:clrMapOvr>
</p:notes>
</file>

<file path=ppt/slideLayouts/_rels/slideLayout1.xml.rels><?xml version="1.0" encoding="UTF-8"?>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image" Target="../media/image1.jpeg"/>
</Relationships>

</file>

<file path=ppt/slideLayouts/_rels/slideLayout2.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44667CB-A067-492A-9ADF-16DE842E033F}" type="datetimeFigureOut">
              <a:rPr lang="en-US" smtClean="0"/>
              <a:t>5/23/2016</a:t>
            </a:fld>
            <a:endParaRPr lang="en-US" dirty="0"/>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dirty="0"/>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E887B21E-76AC-447D-B321-9DDF5A490514}"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44667CB-A067-492A-9ADF-16DE842E033F}" type="datetimeFigureOut">
              <a:rPr lang="en-US" smtClean="0"/>
              <a:t>5/23/2016</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E887B21E-76AC-447D-B321-9DDF5A490514}"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44667CB-A067-492A-9ADF-16DE842E033F}" type="datetimeFigureOut">
              <a:rPr lang="en-US" smtClean="0"/>
              <a:t>5/23/2016</a:t>
            </a:fld>
            <a:endParaRPr lang="en-US" dirty="0"/>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dirty="0"/>
          </a:p>
        </p:txBody>
      </p:sp>
      <p:sp>
        <p:nvSpPr>
          <p:cNvPr id="6" name="Slide Number Placeholder 5"/>
          <p:cNvSpPr>
            <a:spLocks noGrp="1"/>
          </p:cNvSpPr>
          <p:nvPr>
            <p:ph type="sldNum" sz="quarter" idx="12"/>
          </p:nvPr>
        </p:nvSpPr>
        <p:spPr>
          <a:xfrm>
            <a:off x="6733952" y="6555112"/>
            <a:ext cx="588336" cy="228600"/>
          </a:xfrm>
        </p:spPr>
        <p:txBody>
          <a:bodyPr/>
          <a:lstStyle>
            <a:extLst/>
          </a:lstStyle>
          <a:p>
            <a:fld id="{E887B21E-76AC-447D-B321-9DDF5A490514}"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44667CB-A067-492A-9ADF-16DE842E033F}" type="datetimeFigureOut">
              <a:rPr lang="en-US" smtClean="0"/>
              <a:t>5/23/2016</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E887B21E-76AC-447D-B321-9DDF5A490514}"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44667CB-A067-492A-9ADF-16DE842E033F}" type="datetimeFigureOut">
              <a:rPr lang="en-US" smtClean="0"/>
              <a:t>5/23/2016</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E887B21E-76AC-447D-B321-9DDF5A490514}"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E44667CB-A067-492A-9ADF-16DE842E033F}" type="datetimeFigureOut">
              <a:rPr lang="en-US" smtClean="0"/>
              <a:t>5/23/2016</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E887B21E-76AC-447D-B321-9DDF5A490514}"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E44667CB-A067-492A-9ADF-16DE842E033F}" type="datetimeFigureOut">
              <a:rPr lang="en-US" smtClean="0"/>
              <a:t>5/23/2016</a:t>
            </a:fld>
            <a:endParaRPr lang="en-US" dirty="0"/>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dirty="0"/>
          </a:p>
        </p:txBody>
      </p:sp>
      <p:sp>
        <p:nvSpPr>
          <p:cNvPr id="4" name="Slide Number Placeholder 3"/>
          <p:cNvSpPr>
            <a:spLocks noGrp="1"/>
          </p:cNvSpPr>
          <p:nvPr>
            <p:ph type="sldNum" sz="quarter" idx="12"/>
          </p:nvPr>
        </p:nvSpPr>
        <p:spPr/>
        <p:txBody>
          <a:bodyPr/>
          <a:lstStyle>
            <a:extLst/>
          </a:lstStyle>
          <a:p>
            <a:fld id="{E887B21E-76AC-447D-B321-9DDF5A490514}"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44667CB-A067-492A-9ADF-16DE842E033F}" type="datetimeFigureOut">
              <a:rPr lang="en-US" smtClean="0"/>
              <a:t>5/23/2016</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E887B21E-76AC-447D-B321-9DDF5A490514}"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E44667CB-A067-492A-9ADF-16DE842E033F}" type="datetimeFigureOut">
              <a:rPr lang="en-US" smtClean="0"/>
              <a:t>5/23/2016</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E887B21E-76AC-447D-B321-9DDF5A490514}" type="slidenum">
              <a:rPr lang="en-US" smtClean="0"/>
              <a:t>‹#›</a:t>
            </a:fld>
            <a:endParaRPr lang="en-US" dirty="0"/>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dirty="0"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44667CB-A067-492A-9ADF-16DE842E033F}" type="datetimeFigureOut">
              <a:rPr lang="en-US" smtClean="0"/>
              <a:t>5/23/2016</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E887B21E-76AC-447D-B321-9DDF5A49051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E44667CB-A067-492A-9ADF-16DE842E033F}" type="datetimeFigureOut">
              <a:rPr lang="en-US" smtClean="0"/>
              <a:t>5/23/2016</a:t>
            </a:fld>
            <a:endParaRPr lang="en-US" dirty="0"/>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dirty="0"/>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E887B21E-76AC-447D-B321-9DDF5A490514}" type="slidenum">
              <a:rPr lang="en-US" smtClean="0"/>
              <a:t>‹#›</a:t>
            </a:fld>
            <a:endParaRPr lang="en-US" dirty="0"/>
          </a:p>
        </p:txBody>
      </p:sp>
    </p:spTree>
  </p:cSld>
  <p:clrMapOvr>
    <a:masterClrMapping/>
  </p:clrMapOvr>
</p:sldLayout>
</file>

<file path=ppt/slideMasters/_rels/slideMaster1.xml.rels><?xml version="1.0" encoding="UTF-8"?>

<Relationships xmlns="http://schemas.openxmlformats.org/package/2006/relationships">
  <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13" Type="http://schemas.openxmlformats.org/officeDocument/2006/relationships/image" Target="../media/image1.jpeg"/>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E44667CB-A067-492A-9ADF-16DE842E033F}" type="datetimeFigureOut">
              <a:rPr lang="en-US" smtClean="0"/>
              <a:t>5/23/2016</a:t>
            </a:fld>
            <a:endParaRPr lang="en-US" dirty="0"/>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dirty="0"/>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E887B21E-76AC-447D-B321-9DDF5A490514}"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2.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2.xml"/>
  <Relationship Id="rId3" Type="http://schemas.openxmlformats.org/officeDocument/2006/relationships/image" Target="../media/image2.png"/>
  <Relationship Id="rId4" Type="http://schemas.openxmlformats.org/officeDocument/2006/relationships/image" Target="../media/image3.jpeg"/>
  <Relationship Id="rId5" Type="http://schemas.openxmlformats.org/officeDocument/2006/relationships/image" Target="../media/image4.jpeg"/>
</Relationships>

</file>

<file path=ppt/slides/_rels/slide3.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4.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image5.jpeg"/>
</Relationships>

</file>

<file path=ppt/slides/_rels/slide5.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6.xml"/>
  <Relationship Id="rId3" Type="http://schemas.openxmlformats.org/officeDocument/2006/relationships/image" Target="../media/image6.jpeg"/>
</Relationships>

</file>

<file path=ppt/slides/_rels/slide8.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9.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8.xml"/>
  <Relationship Id="rId3" Type="http://schemas.openxmlformats.org/officeDocument/2006/relationships/image" Target="../media/image7.jpeg"/>
</Relationships>

</file>

<file path=ppt/slides/_rels/slide10.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9.xml"/>
  <Relationship Id="rId3" Type="http://schemas.openxmlformats.org/officeDocument/2006/relationships/hyperlink" TargetMode="External" Target="http://www.eeoc.gov/wysk/ganda.epa"/>
  <Relationship Id="rId4" Type="http://schemas.openxmlformats.org/officeDocument/2006/relationships/hyperlink" TargetMode="External" Target="http://www.dol.gov/compliance/hrg"/>
  <Relationship Id="rId5" Type="http://schemas.openxmlformats.org/officeDocument/2006/relationships/hyperlink" TargetMode="External" Target="http://www.wagehourinsights.com/2015/06"/>
  <Relationship Id="rId6" Type="http://schemas.openxmlformats.org/officeDocument/2006/relationships/hyperlink" TargetMode="External" Target="http://www.nolo.com/whoiscovered"/>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2438400"/>
            <a:ext cx="6553200" cy="3657600"/>
          </a:xfrm>
        </p:spPr>
        <p:txBody>
          <a:bodyPr/>
          <a:lstStyle/>
          <a:p>
            <a:pPr marL="0" indent="0">
              <a:buNone/>
            </a:pPr>
            <a:r>
              <a:rPr lang="en-US" dirty="0" smtClean="0">
                <a:latin typeface="Times New Roman" panose="02020603050405020304" pitchFamily="18" charset="0"/>
                <a:cs typeface="Times New Roman" panose="02020603050405020304" pitchFamily="18" charset="0"/>
              </a:rPr>
              <a:t>HRMT 330 – 1602B – 01</a:t>
            </a:r>
          </a:p>
          <a:p>
            <a:pPr marL="0" indent="0">
              <a:buNone/>
            </a:pPr>
            <a:r>
              <a:rPr lang="en-US" dirty="0" smtClean="0">
                <a:latin typeface="Times New Roman" panose="02020603050405020304" pitchFamily="18" charset="0"/>
                <a:cs typeface="Times New Roman" panose="02020603050405020304" pitchFamily="18" charset="0"/>
              </a:rPr>
              <a:t>HRM Legal Environment </a:t>
            </a:r>
          </a:p>
          <a:p>
            <a:pPr marL="0" indent="0">
              <a:buNone/>
            </a:pPr>
            <a:r>
              <a:rPr lang="en-US" dirty="0" smtClean="0">
                <a:latin typeface="Times New Roman" panose="02020603050405020304" pitchFamily="18" charset="0"/>
                <a:cs typeface="Times New Roman" panose="02020603050405020304" pitchFamily="18" charset="0"/>
              </a:rPr>
              <a:t>Instructor: Mr. James Lane</a:t>
            </a:r>
          </a:p>
          <a:p>
            <a:pPr marL="0" indent="0">
              <a:buNone/>
            </a:pPr>
            <a:r>
              <a:rPr lang="en-US" dirty="0" smtClean="0">
                <a:latin typeface="Times New Roman" panose="02020603050405020304" pitchFamily="18" charset="0"/>
                <a:cs typeface="Times New Roman" panose="02020603050405020304" pitchFamily="18" charset="0"/>
              </a:rPr>
              <a:t>Name: Cassandra Dunn</a:t>
            </a:r>
          </a:p>
          <a:p>
            <a:pPr marL="0" indent="0">
              <a:buNone/>
            </a:pPr>
            <a:r>
              <a:rPr lang="en-US" dirty="0" smtClean="0">
                <a:latin typeface="Times New Roman" panose="02020603050405020304" pitchFamily="18" charset="0"/>
                <a:cs typeface="Times New Roman" panose="02020603050405020304" pitchFamily="18" charset="0"/>
              </a:rPr>
              <a:t>Date: 05/20/2016</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094592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7568005" cy="5418269"/>
          </a:xfrm>
        </p:spPr>
        <p:txBody>
          <a:bodyPr/>
          <a:lstStyle/>
          <a:p>
            <a:pPr marL="0" indent="0">
              <a:buNone/>
            </a:pPr>
            <a:r>
              <a:rPr lang="en-US" dirty="0" smtClean="0">
                <a:latin typeface="Times New Roman" panose="02020603050405020304" pitchFamily="18" charset="0"/>
                <a:cs typeface="Times New Roman" panose="02020603050405020304" pitchFamily="18" charset="0"/>
              </a:rPr>
              <a:t>Americans with Disabilities Act</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In the organization there are reasonable accommodation for individual with a disability required if it impose an “ undue hardship” on the operation of the  employer’s business. These factors include the nature and cost of the accommodation in relation to the size, resources, nature, and structure of the employer’s operation. Undue hardship is determined is determined on a case – by – case basis.</a:t>
            </a:r>
            <a:endParaRPr lang="en-US" dirty="0">
              <a:latin typeface="Times New Roman" panose="02020603050405020304" pitchFamily="18" charset="0"/>
              <a:cs typeface="Times New Roman" panose="02020603050405020304" pitchFamily="18" charset="0"/>
            </a:endParaRPr>
          </a:p>
        </p:txBody>
      </p:sp>
      <p:pic>
        <p:nvPicPr>
          <p:cNvPr id="2" name="Picture 2" descr="C:\Users\VANCE\AppData\Local\Microsoft\Windows\INetCache\IE\NM7GJ6G1\Wice-Wheelchair[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1" y="4572000"/>
            <a:ext cx="1904999" cy="22860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VANCE\AppData\Local\Microsoft\Windows\INetCache\IE\U3FV73UU\handicapped_parking_sign[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24600" y="4419600"/>
            <a:ext cx="1905000" cy="23241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VANCE\AppData\Local\Microsoft\Windows\INetCache\IE\U3FV73UU\medical-walker-with-wheels[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8265" y="4572000"/>
            <a:ext cx="1982335" cy="2171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6826567"/>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7239000" cy="6455736"/>
          </a:xfrm>
        </p:spPr>
        <p:txBody>
          <a:bodyPr/>
          <a:lstStyle/>
          <a:p>
            <a:pPr marL="0" indent="0">
              <a:buNone/>
            </a:pPr>
            <a:r>
              <a:rPr lang="en-US" dirty="0" smtClean="0">
                <a:latin typeface="Times New Roman" panose="02020603050405020304" pitchFamily="18" charset="0"/>
                <a:cs typeface="Times New Roman" panose="02020603050405020304" pitchFamily="18" charset="0"/>
              </a:rPr>
              <a:t>The organization establish qualification standards that will exclude individuals who pose a direct threat such as a significant risk of substantial harm to the health or safety of the individual or of others, if that risk cannot be eliminated or reduced below the level of a redirect threat by accommodations.</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By requiring employers to make individualized judgments based on reliable medical or other objective evidence rather than on generalizations, ignorance, fear, patronizing attitudes, or stereotypes, the ADA recognizes the need to balance the interests of people with disabilities against the legitimate interests of employers in maintaining a safe workplace.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9168729"/>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Age discrimination act</a:t>
            </a:r>
            <a:endParaRPr lang="en-US" dirty="0">
              <a:latin typeface="Times New Roman" panose="02020603050405020304" pitchFamily="18" charset="0"/>
              <a:cs typeface="Times New Roman" panose="02020603050405020304" pitchFamily="18" charset="0"/>
            </a:endParaRPr>
          </a:p>
        </p:txBody>
      </p:sp>
      <p:sp>
        <p:nvSpPr>
          <p:cNvPr id="2" name="Content Placeholder 1"/>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Age Discrimination Act is to every individual, partnership, association, labor organization, corporation business trust, legal repetitive, or organized group of persons who is engaged in an industry affecting commerce and has 20 or more employees for each working day in each of 20 or more calendar weeks in the current or preceding calendar year.</a:t>
            </a:r>
            <a:endParaRPr lang="en-US" dirty="0">
              <a:latin typeface="Times New Roman" panose="02020603050405020304" pitchFamily="18" charset="0"/>
              <a:cs typeface="Times New Roman" panose="02020603050405020304" pitchFamily="18" charset="0"/>
            </a:endParaRPr>
          </a:p>
        </p:txBody>
      </p:sp>
      <p:pic>
        <p:nvPicPr>
          <p:cNvPr id="1027" name="Picture 3" descr="C:\Users\VANCE\AppData\Local\Microsoft\Windows\INetCache\IE\Y03BQHPE\elderly-people-car-insurance-rate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4572000"/>
            <a:ext cx="2971800" cy="22666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105365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7239000" cy="5617536"/>
          </a:xfrm>
        </p:spPr>
        <p:txBody>
          <a:bodyPr/>
          <a:lstStyle/>
          <a:p>
            <a:r>
              <a:rPr lang="en-US" dirty="0" smtClean="0">
                <a:latin typeface="Times New Roman" panose="02020603050405020304" pitchFamily="18" charset="0"/>
                <a:cs typeface="Times New Roman" panose="02020603050405020304" pitchFamily="18" charset="0"/>
              </a:rPr>
              <a:t>The Age Discrimination in Employment Act protects employees who are at 40 years old. There’s no cap. So all workers 40 and older are protected by the ADEA, with a few exclusions and exceptions. For instance, an elected official and staff and policy making appointees are excluded from the ADEA.</a:t>
            </a:r>
          </a:p>
          <a:p>
            <a:r>
              <a:rPr lang="en-US" dirty="0" smtClean="0">
                <a:latin typeface="Times New Roman" panose="02020603050405020304" pitchFamily="18" charset="0"/>
                <a:cs typeface="Times New Roman" panose="02020603050405020304" pitchFamily="18" charset="0"/>
              </a:rPr>
              <a:t>An employer can’t deny an employee pay or fringe benefits when the only justification is age. For example an employer may not relegate all older workers to a particular level of employment within a company and then decline to promote them.</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2003613"/>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anose="02020603050405020304" pitchFamily="18" charset="0"/>
                <a:cs typeface="Times New Roman" panose="02020603050405020304" pitchFamily="18" charset="0"/>
              </a:rPr>
              <a:t>Equal Pay Act</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If an employer has violated the EPA, then the employee can either file a charge with the EEOC or an employee can file a lawsuit in court. Under the EPA, employee are generally required to file your lawsuit within two years of when employee received the discriminatory pay.</a:t>
            </a:r>
          </a:p>
          <a:p>
            <a:r>
              <a:rPr lang="en-US" dirty="0" smtClean="0">
                <a:latin typeface="Times New Roman" panose="02020603050405020304" pitchFamily="18" charset="0"/>
                <a:cs typeface="Times New Roman" panose="02020603050405020304" pitchFamily="18" charset="0"/>
              </a:rPr>
              <a:t>Other factors related to job performance or business operations, such as paying a shift differential to workers on less popular shift.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1502640"/>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7239000" cy="5922336"/>
          </a:xfrm>
        </p:spPr>
        <p:txBody>
          <a:bodyPr/>
          <a:lstStyle/>
          <a:p>
            <a:pPr lvl="3"/>
            <a:r>
              <a:rPr lang="en-US" dirty="0" smtClean="0">
                <a:latin typeface="Times New Roman" panose="02020603050405020304" pitchFamily="18" charset="0"/>
                <a:cs typeface="Times New Roman" panose="02020603050405020304" pitchFamily="18" charset="0"/>
              </a:rPr>
              <a:t>Skill -   The ability , education, and training required to perform the job. </a:t>
            </a:r>
          </a:p>
          <a:p>
            <a:pPr marL="777240" lvl="3" indent="0">
              <a:buNone/>
            </a:pPr>
            <a:endParaRPr lang="en-US" dirty="0" smtClean="0">
              <a:latin typeface="Times New Roman" panose="02020603050405020304" pitchFamily="18" charset="0"/>
              <a:cs typeface="Times New Roman" panose="02020603050405020304" pitchFamily="18" charset="0"/>
            </a:endParaRPr>
          </a:p>
          <a:p>
            <a:pPr lvl="3"/>
            <a:r>
              <a:rPr lang="en-US" dirty="0" smtClean="0">
                <a:latin typeface="Times New Roman" panose="02020603050405020304" pitchFamily="18" charset="0"/>
                <a:cs typeface="Times New Roman" panose="02020603050405020304" pitchFamily="18" charset="0"/>
              </a:rPr>
              <a:t>Effort – Th</a:t>
            </a:r>
            <a:r>
              <a:rPr lang="en-US" dirty="0" smtClean="0">
                <a:latin typeface="Times New Roman" panose="02020603050405020304" pitchFamily="18" charset="0"/>
                <a:cs typeface="Times New Roman" panose="02020603050405020304" pitchFamily="18" charset="0"/>
              </a:rPr>
              <a:t>e amount of physical or mental exertion needed to perform the job.</a:t>
            </a:r>
          </a:p>
          <a:p>
            <a:pPr marL="777240" lvl="3" indent="0">
              <a:buNone/>
            </a:pPr>
            <a:endParaRPr lang="en-US" dirty="0" smtClean="0">
              <a:latin typeface="Times New Roman" panose="02020603050405020304" pitchFamily="18" charset="0"/>
              <a:cs typeface="Times New Roman" panose="02020603050405020304" pitchFamily="18" charset="0"/>
            </a:endParaRPr>
          </a:p>
          <a:p>
            <a:pPr lvl="3"/>
            <a:r>
              <a:rPr lang="en-US" dirty="0" smtClean="0">
                <a:latin typeface="Times New Roman" panose="02020603050405020304" pitchFamily="18" charset="0"/>
                <a:cs typeface="Times New Roman" panose="02020603050405020304" pitchFamily="18" charset="0"/>
              </a:rPr>
              <a:t>Responsibility – The degree of accountability required in performing the job.</a:t>
            </a:r>
          </a:p>
          <a:p>
            <a:pPr marL="777240" lvl="3" indent="0">
              <a:buNone/>
            </a:pPr>
            <a:endParaRPr lang="en-US" dirty="0" smtClean="0">
              <a:latin typeface="Times New Roman" panose="02020603050405020304" pitchFamily="18" charset="0"/>
              <a:cs typeface="Times New Roman" panose="02020603050405020304" pitchFamily="18" charset="0"/>
            </a:endParaRPr>
          </a:p>
          <a:p>
            <a:pPr lvl="3"/>
            <a:r>
              <a:rPr lang="en-US" dirty="0" smtClean="0">
                <a:latin typeface="Times New Roman" panose="02020603050405020304" pitchFamily="18" charset="0"/>
                <a:cs typeface="Times New Roman" panose="02020603050405020304" pitchFamily="18" charset="0"/>
              </a:rPr>
              <a:t>Working Conditions – This encompasses two factors</a:t>
            </a:r>
            <a:r>
              <a:rPr lang="en-US" dirty="0" smtClean="0">
                <a:latin typeface="Times New Roman" panose="02020603050405020304" pitchFamily="18" charset="0"/>
                <a:cs typeface="Times New Roman" panose="02020603050405020304" pitchFamily="18" charset="0"/>
              </a:rPr>
              <a:t>: ( 1) physical surroundings like temperature, fumes, and ventilation: and the ( 2 ) hazards.</a:t>
            </a:r>
          </a:p>
          <a:p>
            <a:pPr lvl="3"/>
            <a:r>
              <a:rPr lang="en-US" dirty="0" smtClean="0">
                <a:latin typeface="Times New Roman" panose="02020603050405020304" pitchFamily="18" charset="0"/>
                <a:cs typeface="Times New Roman" panose="02020603050405020304" pitchFamily="18" charset="0"/>
              </a:rPr>
              <a:t>Establishment – The prohibition against compensation discrimination under the EPA applies only to jobs within an establishment.</a:t>
            </a:r>
          </a:p>
          <a:p>
            <a:pPr lvl="3"/>
            <a:endParaRPr lang="en-US" dirty="0">
              <a:latin typeface="Times New Roman" panose="02020603050405020304" pitchFamily="18" charset="0"/>
              <a:cs typeface="Times New Roman" panose="02020603050405020304" pitchFamily="18" charset="0"/>
            </a:endParaRPr>
          </a:p>
        </p:txBody>
      </p:sp>
      <p:pic>
        <p:nvPicPr>
          <p:cNvPr id="2050" name="Picture 2" descr="C:\Users\VANCE\AppData\Local\Microsoft\Windows\INetCache\IE\U3FV73UU\equal_right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5257800"/>
            <a:ext cx="22098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09395"/>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Fair Labor Standards Act</a:t>
            </a:r>
            <a:endParaRPr lang="en-US"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Nonexempt workers must be paid overtime pay at a rate of not less than one and one - half times their regular rates of pay after 40 hours of work in a workweek. </a:t>
            </a:r>
          </a:p>
          <a:p>
            <a:r>
              <a:rPr lang="en-US" dirty="0" smtClean="0">
                <a:latin typeface="Times New Roman" panose="02020603050405020304" pitchFamily="18" charset="0"/>
                <a:cs typeface="Times New Roman" panose="02020603050405020304" pitchFamily="18" charset="0"/>
              </a:rPr>
              <a:t>For receiving equal pay for work that requires equal skill, effort, and responsibility.</a:t>
            </a:r>
          </a:p>
          <a:p>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setting out strict standards for deterring, paying, and accruing compensatory or comp time – time given off work instead of cash payments and establishing specific requirements for how and when employers must pay for overtime work.</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698957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7354645" cy="6172200"/>
          </a:xfrm>
        </p:spPr>
        <p:txBody>
          <a:bodyPr/>
          <a:lstStyle/>
          <a:p>
            <a:r>
              <a:rPr lang="en-US" dirty="0" smtClean="0">
                <a:latin typeface="Times New Roman" panose="02020603050405020304" pitchFamily="18" charset="0"/>
                <a:cs typeface="Times New Roman" panose="02020603050405020304" pitchFamily="18" charset="0"/>
              </a:rPr>
              <a:t>To qualify as an exempt executive, an employee must:</a:t>
            </a:r>
          </a:p>
          <a:p>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Manage other workers as the primary job duty.</a:t>
            </a:r>
          </a:p>
          <a:p>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Direct the work of two or more full – time employees.</a:t>
            </a:r>
          </a:p>
          <a:p>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Have the authority to hire, fire, discipline, promote and demote others or make recommendations about these  decisions.</a:t>
            </a:r>
            <a:endParaRPr lang="en-US" dirty="0">
              <a:latin typeface="Times New Roman" panose="02020603050405020304" pitchFamily="18" charset="0"/>
              <a:cs typeface="Times New Roman" panose="02020603050405020304" pitchFamily="18" charset="0"/>
            </a:endParaRPr>
          </a:p>
        </p:txBody>
      </p:sp>
      <p:pic>
        <p:nvPicPr>
          <p:cNvPr id="4098" name="Picture 2" descr="C:\Users\VANCE\AppData\Local\Microsoft\Windows\INetCache\IE\7XI3MJ9P\participate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4876800"/>
            <a:ext cx="3124200" cy="1949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0630536"/>
      </p:ext>
    </p:extLst>
  </p:cSld>
  <p:clrMapOvr>
    <a:masterClrMapping/>
  </p:clrMapOvr>
  <p:transition spd="slow">
    <p:wheel spokes="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7239000" cy="1143000"/>
          </a:xfrm>
        </p:spPr>
        <p:txBody>
          <a:bodyPr/>
          <a:lstStyle/>
          <a:p>
            <a:r>
              <a:rPr lang="en-US" dirty="0" smtClean="0">
                <a:latin typeface="Times New Roman" panose="02020603050405020304" pitchFamily="18" charset="0"/>
                <a:cs typeface="Times New Roman" panose="02020603050405020304" pitchFamily="18" charset="0"/>
              </a:rPr>
              <a:t>Reference:</a:t>
            </a:r>
            <a:endParaRPr lang="en-US"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idx="1"/>
          </p:nvPr>
        </p:nvSpPr>
        <p:spPr/>
        <p:txBody>
          <a:bodyPr/>
          <a:lstStyle/>
          <a:p>
            <a:pPr marL="0" indent="0">
              <a:buNone/>
            </a:pPr>
            <a:r>
              <a:rPr lang="en-US" dirty="0" smtClean="0">
                <a:solidFill>
                  <a:srgbClr val="0070C0"/>
                </a:solidFill>
                <a:latin typeface="Times New Roman" panose="02020603050405020304" pitchFamily="18" charset="0"/>
                <a:cs typeface="Times New Roman" panose="02020603050405020304" pitchFamily="18" charset="0"/>
                <a:hlinkClick r:id="rId3"/>
              </a:rPr>
              <a:t>http://www.eeoc.gov/wysk/ganda.epa</a:t>
            </a:r>
            <a:endParaRPr lang="en-US" dirty="0" smtClean="0">
              <a:solidFill>
                <a:srgbClr val="0070C0"/>
              </a:solidFill>
              <a:latin typeface="Times New Roman" panose="02020603050405020304" pitchFamily="18" charset="0"/>
              <a:cs typeface="Times New Roman" panose="02020603050405020304" pitchFamily="18" charset="0"/>
            </a:endParaRPr>
          </a:p>
          <a:p>
            <a:pPr marL="0" indent="0">
              <a:buNone/>
            </a:pPr>
            <a:r>
              <a:rPr lang="en-US" dirty="0" smtClean="0">
                <a:solidFill>
                  <a:srgbClr val="0070C0"/>
                </a:solidFill>
                <a:latin typeface="Times New Roman" panose="02020603050405020304" pitchFamily="18" charset="0"/>
                <a:cs typeface="Times New Roman" panose="02020603050405020304" pitchFamily="18" charset="0"/>
                <a:hlinkClick r:id="rId4"/>
              </a:rPr>
              <a:t>http://www.dol.gov/compliance/hrg</a:t>
            </a:r>
            <a:endParaRPr lang="en-US" dirty="0" smtClean="0">
              <a:solidFill>
                <a:srgbClr val="0070C0"/>
              </a:solidFill>
              <a:latin typeface="Times New Roman" panose="02020603050405020304" pitchFamily="18" charset="0"/>
              <a:cs typeface="Times New Roman" panose="02020603050405020304" pitchFamily="18" charset="0"/>
            </a:endParaRPr>
          </a:p>
          <a:p>
            <a:pPr marL="0" indent="0">
              <a:buNone/>
            </a:pPr>
            <a:r>
              <a:rPr lang="en-US" dirty="0" smtClean="0">
                <a:solidFill>
                  <a:srgbClr val="0070C0"/>
                </a:solidFill>
                <a:latin typeface="Times New Roman" panose="02020603050405020304" pitchFamily="18" charset="0"/>
                <a:cs typeface="Times New Roman" panose="02020603050405020304" pitchFamily="18" charset="0"/>
                <a:hlinkClick r:id="rId5"/>
              </a:rPr>
              <a:t>http://www.wagehourinsights.com/2015/06</a:t>
            </a:r>
            <a:endParaRPr lang="en-US" dirty="0" smtClean="0">
              <a:solidFill>
                <a:srgbClr val="0070C0"/>
              </a:solidFill>
              <a:latin typeface="Times New Roman" panose="02020603050405020304" pitchFamily="18" charset="0"/>
              <a:cs typeface="Times New Roman" panose="02020603050405020304" pitchFamily="18" charset="0"/>
            </a:endParaRPr>
          </a:p>
          <a:p>
            <a:pPr marL="0" indent="0">
              <a:buNone/>
            </a:pPr>
            <a:r>
              <a:rPr lang="en-US" dirty="0" smtClean="0">
                <a:solidFill>
                  <a:srgbClr val="0070C0"/>
                </a:solidFill>
                <a:latin typeface="Times New Roman" panose="02020603050405020304" pitchFamily="18" charset="0"/>
                <a:cs typeface="Times New Roman" panose="02020603050405020304" pitchFamily="18" charset="0"/>
                <a:hlinkClick r:id="rId6"/>
              </a:rPr>
              <a:t>http://www.nolo.com/whoiscovered</a:t>
            </a:r>
            <a:endParaRPr lang="en-US" dirty="0" smtClean="0">
              <a:solidFill>
                <a:srgbClr val="0070C0"/>
              </a:solidFill>
              <a:latin typeface="Times New Roman" panose="02020603050405020304" pitchFamily="18" charset="0"/>
              <a:cs typeface="Times New Roman" panose="02020603050405020304" pitchFamily="18" charset="0"/>
            </a:endParaRPr>
          </a:p>
          <a:p>
            <a:pPr marL="0" indent="0">
              <a:buNone/>
            </a:pPr>
            <a:r>
              <a:rPr lang="en-US" u="sng" dirty="0" smtClean="0">
                <a:solidFill>
                  <a:srgbClr val="0070C0"/>
                </a:solidFill>
                <a:latin typeface="Times New Roman" panose="02020603050405020304" pitchFamily="18" charset="0"/>
                <a:cs typeface="Times New Roman" panose="02020603050405020304" pitchFamily="18" charset="0"/>
              </a:rPr>
              <a:t>Equal Pay Foe Work Of Equal Value</a:t>
            </a:r>
            <a:r>
              <a:rPr lang="en-US" dirty="0" smtClean="0">
                <a:solidFill>
                  <a:srgbClr val="0070C0"/>
                </a:solidFill>
                <a:latin typeface="Times New Roman" panose="02020603050405020304" pitchFamily="18" charset="0"/>
                <a:cs typeface="Times New Roman" panose="02020603050405020304" pitchFamily="18" charset="0"/>
              </a:rPr>
              <a:t> by Michael Rubenstein November 25, 2006</a:t>
            </a:r>
          </a:p>
          <a:p>
            <a:pPr marL="0" indent="0">
              <a:buNone/>
            </a:pPr>
            <a:r>
              <a:rPr lang="en-US" u="sng" dirty="0" smtClean="0">
                <a:solidFill>
                  <a:srgbClr val="0070C0"/>
                </a:solidFill>
                <a:latin typeface="Times New Roman" panose="02020603050405020304" pitchFamily="18" charset="0"/>
                <a:cs typeface="Times New Roman" panose="02020603050405020304" pitchFamily="18" charset="0"/>
              </a:rPr>
              <a:t>Age Discrimination An Historical and Contemporary Analysis</a:t>
            </a:r>
            <a:r>
              <a:rPr lang="en-US" dirty="0" smtClean="0">
                <a:solidFill>
                  <a:srgbClr val="0070C0"/>
                </a:solidFill>
                <a:latin typeface="Times New Roman" panose="02020603050405020304" pitchFamily="18" charset="0"/>
                <a:cs typeface="Times New Roman" panose="02020603050405020304" pitchFamily="18" charset="0"/>
              </a:rPr>
              <a:t> by John Macnicol /2008</a:t>
            </a:r>
            <a:endParaRPr lang="en-US" u="sng" dirty="0" smtClean="0">
              <a:solidFill>
                <a:srgbClr val="0070C0"/>
              </a:solidFill>
              <a:latin typeface="Times New Roman" panose="02020603050405020304" pitchFamily="18" charset="0"/>
              <a:cs typeface="Times New Roman" panose="02020603050405020304" pitchFamily="18" charset="0"/>
            </a:endParaRPr>
          </a:p>
          <a:p>
            <a:pPr marL="0" indent="0">
              <a:buNone/>
            </a:pPr>
            <a:endParaRPr lang="en-US" dirty="0" smtClean="0">
              <a:solidFill>
                <a:srgbClr val="0070C0"/>
              </a:solidFill>
              <a:latin typeface="Times New Roman" panose="02020603050405020304" pitchFamily="18" charset="0"/>
              <a:cs typeface="Times New Roman" panose="02020603050405020304" pitchFamily="18" charset="0"/>
            </a:endParaRPr>
          </a:p>
          <a:p>
            <a:pPr marL="0" indent="0">
              <a:buNone/>
            </a:pPr>
            <a:endParaRPr lang="en-US" dirty="0">
              <a:solidFill>
                <a:srgbClr val="00B0F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7933088"/>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theme/_rels/theme1.xml.rels><?xml version="1.0" encoding="UTF-8"?>

<Relationships xmlns="http://schemas.openxmlformats.org/package/2006/relationships">
  <Relationship Id="rId1" Type="http://schemas.openxmlformats.org/officeDocument/2006/relationships/image" Target="../media/image1.jpeg"/>
</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845</Words>
  <Application/>
  <PresentationFormat>On-screen Show (4:3)</PresentationFormat>
  <Paragraphs>57</Paragraphs>
  <Slides>10</Slides>
  <Notes>9</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Opulent</vt:lpstr>
      <vt:lpstr>PowerPoint Presentation</vt:lpstr>
      <vt:lpstr>PowerPoint Presentation</vt:lpstr>
      <vt:lpstr>PowerPoint Presentation</vt:lpstr>
      <vt:lpstr>Age discrimination act</vt:lpstr>
      <vt:lpstr>PowerPoint Presentation</vt:lpstr>
      <vt:lpstr>Equal Pay Act</vt:lpstr>
      <vt:lpstr>PowerPoint Presentation</vt:lpstr>
      <vt:lpstr>Fair Labor Standards Act</vt:lpstr>
      <vt:lpstr>PowerPoint Presentation</vt:lpstr>
      <vt:lpstr>Reference:</vt:lpstr>
    </vt:vector>
  </TitlesOfParts>
  <LinksUpToDate>false</LinksUpToDate>
  <SharedDoc>false</SharedDoc>
  <HyperlinksChanged>false</HyperlinksChanged>
  <AppVersion>14.0000</AppVersion>
  <Company/>
  <Manager/>
</Properties>
</file>

<file path=docProps/core.xml><?xml version="1.0" encoding="utf-8"?>
<coreProperties xmlns="http://schemas.openxmlformats.org/package/2006/metadata/core-properties" xmlns:cp="http://schemas.openxmlformats.org/package/2006/metadata/core-properties" xmlns:dc="http://purl.org/dc/elements/1.1/" xmlns:dcterms="http://purl.org/dc/terms/" xmlns:xsi="http://www.w3.org/2001/XMLSchema-instance">
  <revision>0</revision>
</coreProperties>
</file>